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6" r:id="rId3"/>
    <p:sldId id="333" r:id="rId4"/>
    <p:sldId id="288" r:id="rId5"/>
    <p:sldId id="314" r:id="rId6"/>
    <p:sldId id="315" r:id="rId7"/>
    <p:sldId id="317" r:id="rId8"/>
    <p:sldId id="259" r:id="rId9"/>
    <p:sldId id="291" r:id="rId10"/>
    <p:sldId id="328" r:id="rId11"/>
    <p:sldId id="334" r:id="rId12"/>
    <p:sldId id="318" r:id="rId13"/>
  </p:sldIdLst>
  <p:sldSz cx="9945688" cy="7099300"/>
  <p:notesSz cx="6858000" cy="9144000"/>
  <p:defaultTextStyle>
    <a:defPPr>
      <a:defRPr lang="de-DE"/>
    </a:defPPr>
    <a:lvl1pPr marL="0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85CF0C-DE69-487F-A34F-4DED52A320E7}">
          <p14:sldIdLst>
            <p14:sldId id="256"/>
          </p14:sldIdLst>
        </p14:section>
        <p14:section name="Abschnitt ohne Titel" id="{E774C91D-23F1-4ADF-8661-A0FF369E48B3}">
          <p14:sldIdLst>
            <p14:sldId id="316"/>
            <p14:sldId id="333"/>
            <p14:sldId id="288"/>
            <p14:sldId id="314"/>
            <p14:sldId id="315"/>
            <p14:sldId id="317"/>
            <p14:sldId id="259"/>
            <p14:sldId id="291"/>
            <p14:sldId id="328"/>
            <p14:sldId id="334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2629" autoAdjust="0"/>
  </p:normalViewPr>
  <p:slideViewPr>
    <p:cSldViewPr snapToGrid="0" snapToObjects="1">
      <p:cViewPr>
        <p:scale>
          <a:sx n="100" d="100"/>
          <a:sy n="100" d="100"/>
        </p:scale>
        <p:origin x="-1548" y="-72"/>
      </p:cViewPr>
      <p:guideLst>
        <p:guide orient="horz" pos="2236"/>
        <p:guide pos="3133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35A0-E74F-6745-B72E-16D9956AD1F9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F8A6-CA21-4242-949C-6E974542E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76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D8AF-09A3-A74E-B811-28E5718E189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685800"/>
            <a:ext cx="4803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2059A-27C3-7D4D-A205-1313B0F14B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63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15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55297" y="449438"/>
            <a:ext cx="9035097" cy="321834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85709" y="1884250"/>
            <a:ext cx="8453835" cy="1893147"/>
          </a:xfrm>
        </p:spPr>
        <p:txBody>
          <a:bodyPr lIns="48696" rIns="48696" bIns="48696"/>
          <a:lstStyle>
            <a:lvl1pPr algn="r">
              <a:defRPr sz="4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85709" y="3814691"/>
            <a:ext cx="8453835" cy="946573"/>
          </a:xfrm>
        </p:spPr>
        <p:txBody>
          <a:bodyPr lIns="194785" tIns="0"/>
          <a:lstStyle>
            <a:lvl1pPr marL="38957" indent="0" algn="r">
              <a:spcBef>
                <a:spcPts val="0"/>
              </a:spcBef>
              <a:buNone/>
              <a:defRPr sz="2100">
                <a:solidFill>
                  <a:schemeClr val="bg2">
                    <a:shade val="25000"/>
                  </a:schemeClr>
                </a:solidFill>
              </a:defRPr>
            </a:lvl1pPr>
            <a:lvl2pPr marL="486964" indent="0" algn="ctr">
              <a:buNone/>
            </a:lvl2pPr>
            <a:lvl3pPr marL="973927" indent="0" algn="ctr">
              <a:buNone/>
            </a:lvl3pPr>
            <a:lvl4pPr marL="1460891" indent="0" algn="ctr">
              <a:buNone/>
            </a:lvl4pPr>
            <a:lvl5pPr marL="1947855" indent="0" algn="ctr">
              <a:buNone/>
            </a:lvl5pPr>
            <a:lvl6pPr marL="2434819" indent="0" algn="ctr">
              <a:buNone/>
            </a:lvl6pPr>
            <a:lvl7pPr marL="2921782" indent="0" algn="ctr">
              <a:buNone/>
            </a:lvl7pPr>
            <a:lvl8pPr marL="3408746" indent="0" algn="ctr">
              <a:buNone/>
            </a:lvl8pPr>
            <a:lvl9pPr marL="389571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7013" y="549012"/>
            <a:ext cx="8901391" cy="433530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0624" y="552172"/>
            <a:ext cx="2154899" cy="5442796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0165" y="552170"/>
            <a:ext cx="6464697" cy="544279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ier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4" y="1863333"/>
            <a:ext cx="9227172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65 Bold"/>
                <a:cs typeface="Univers LT Std 65 Bold"/>
              </a:defRPr>
            </a:lvl1pPr>
            <a:lvl2pPr marL="486964" indent="-486964">
              <a:buFont typeface="+mj-lt"/>
              <a:buAutoNum type="arabicPeriod"/>
              <a:defRPr sz="2600" b="0" i="0">
                <a:latin typeface="Univers LT Std 55"/>
                <a:cs typeface="Univers LT Std 55"/>
              </a:defRPr>
            </a:lvl2pPr>
            <a:lvl3pPr marL="486964" indent="-486964">
              <a:buFont typeface="+mj-lt"/>
              <a:buAutoNum type="arabicPeriod"/>
              <a:defRPr sz="2200" b="0" i="0">
                <a:latin typeface="Univers LT Std 55"/>
                <a:cs typeface="Univers LT Std 55"/>
              </a:defRPr>
            </a:lvl3pPr>
            <a:lvl4pPr marL="365223" indent="-365223">
              <a:buFont typeface="+mj-lt"/>
              <a:buAutoNum type="arabicPeriod"/>
              <a:defRPr sz="1900" b="0" i="0">
                <a:latin typeface="Univers LT Std 55"/>
                <a:cs typeface="Univers LT Std 55"/>
              </a:defRPr>
            </a:lvl4pPr>
            <a:lvl5pPr marL="365223" indent="-365223">
              <a:buFont typeface="+mj-lt"/>
              <a:buAutoNum type="arabicPeriod"/>
              <a:defRPr sz="16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>
              <a:cs typeface="Univers LT Std 65 Bold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6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4" y="1863333"/>
            <a:ext cx="9227172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55"/>
                <a:cs typeface="Univers LT Std 55"/>
              </a:defRPr>
            </a:lvl1pPr>
            <a:lvl2pPr marL="0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766872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150308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>
              <a:cs typeface="Univers LT Std 65 Bold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08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5" y="1863333"/>
            <a:ext cx="4392679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365223" indent="-365223">
              <a:buFont typeface="Wingdings" charset="2"/>
              <a:buChar char="§"/>
              <a:defRPr sz="3000" b="0" i="0">
                <a:latin typeface="Univers LT Std 55"/>
                <a:cs typeface="Univers LT Std 55"/>
              </a:defRPr>
            </a:lvl1pPr>
            <a:lvl2pPr marL="791316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1217409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704373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5055725" y="1863333"/>
            <a:ext cx="4392679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365223" indent="-365223">
              <a:buFont typeface="Wingdings" charset="2"/>
              <a:buChar char="§"/>
              <a:defRPr sz="3000" b="0" i="0">
                <a:latin typeface="Univers LT Std 55"/>
                <a:cs typeface="Univers LT Std 55"/>
              </a:defRPr>
            </a:lvl1pPr>
            <a:lvl2pPr marL="791316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1217409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704373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29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469875" y="1863333"/>
            <a:ext cx="5967413" cy="425958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6656039" y="1863334"/>
            <a:ext cx="2972599" cy="1094683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469876" y="1863334"/>
            <a:ext cx="3001069" cy="2183627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3"/>
          </p:nvPr>
        </p:nvSpPr>
        <p:spPr>
          <a:xfrm>
            <a:off x="3729633" y="1863333"/>
            <a:ext cx="5967413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55"/>
                <a:cs typeface="Univers LT Std 55"/>
              </a:defRPr>
            </a:lvl1pPr>
            <a:lvl2pPr marL="0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766872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150308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4"/>
          </p:nvPr>
        </p:nvSpPr>
        <p:spPr>
          <a:xfrm>
            <a:off x="469876" y="4199640"/>
            <a:ext cx="3001069" cy="2135694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09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7013" y="549012"/>
            <a:ext cx="8901391" cy="433530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55297" y="449439"/>
            <a:ext cx="9035097" cy="449407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405" y="5102030"/>
            <a:ext cx="8901391" cy="700464"/>
          </a:xfrm>
        </p:spPr>
        <p:txBody>
          <a:bodyPr lIns="97393" bIns="0" anchor="b"/>
          <a:lstStyle>
            <a:lvl1pPr algn="l">
              <a:buNone/>
              <a:defRPr sz="3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9405" y="5822382"/>
            <a:ext cx="8901391" cy="435424"/>
          </a:xfrm>
        </p:spPr>
        <p:txBody>
          <a:bodyPr lIns="126611" tIns="0" anchor="t"/>
          <a:lstStyle>
            <a:lvl1pPr marL="0" marR="38957" indent="0" algn="l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9447" y="549013"/>
            <a:ext cx="4276646" cy="45435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2280" y="549013"/>
            <a:ext cx="4276646" cy="45435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0461" y="599826"/>
            <a:ext cx="4276646" cy="820034"/>
          </a:xfrm>
        </p:spPr>
        <p:txBody>
          <a:bodyPr lIns="155828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060042" y="599826"/>
            <a:ext cx="4276646" cy="820034"/>
          </a:xfrm>
        </p:spPr>
        <p:txBody>
          <a:bodyPr lIns="146089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60461" y="1498741"/>
            <a:ext cx="4276646" cy="3612755"/>
          </a:xfrm>
        </p:spPr>
        <p:txBody>
          <a:bodyPr anchor="t"/>
          <a:lstStyle>
            <a:lvl1pPr algn="l">
              <a:defRPr sz="2600"/>
            </a:lvl1pPr>
            <a:lvl2pPr algn="l">
              <a:defRPr sz="2100"/>
            </a:lvl2pPr>
            <a:lvl3pPr algn="l">
              <a:defRPr sz="19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60042" y="1498741"/>
            <a:ext cx="4276646" cy="3612755"/>
          </a:xfrm>
        </p:spPr>
        <p:txBody>
          <a:bodyPr anchor="t"/>
          <a:lstStyle>
            <a:lvl1pPr algn="l">
              <a:defRPr sz="2600"/>
            </a:lvl1pPr>
            <a:lvl2pPr algn="l">
              <a:defRPr sz="2100"/>
            </a:lvl2pPr>
            <a:lvl3pPr algn="l">
              <a:defRPr sz="19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389" y="552168"/>
            <a:ext cx="3232349" cy="946573"/>
          </a:xfrm>
        </p:spPr>
        <p:txBody>
          <a:bodyPr anchor="b"/>
          <a:lstStyle>
            <a:lvl1pPr algn="l">
              <a:buNone/>
              <a:defRPr sz="2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24458" y="1498743"/>
            <a:ext cx="3232349" cy="4354105"/>
          </a:xfrm>
        </p:spPr>
        <p:txBody>
          <a:bodyPr lIns="97393"/>
          <a:lstStyle>
            <a:lvl1pPr marL="19479" marR="1947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28125" y="962871"/>
            <a:ext cx="5031751" cy="4890631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100">
                <a:solidFill>
                  <a:schemeClr val="tx1"/>
                </a:solidFill>
              </a:defRPr>
            </a:lvl4pPr>
            <a:lvl5pPr>
              <a:defRPr sz="21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961982" y="449438"/>
            <a:ext cx="2528412" cy="4496223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285" y="5188406"/>
            <a:ext cx="8951119" cy="1088559"/>
          </a:xfrm>
        </p:spPr>
        <p:txBody>
          <a:bodyPr anchor="t"/>
          <a:lstStyle>
            <a:lvl1pPr algn="l">
              <a:buNone/>
              <a:defRPr sz="3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7029321" y="552168"/>
            <a:ext cx="2436694" cy="4359662"/>
          </a:xfrm>
        </p:spPr>
        <p:txBody>
          <a:bodyPr lIns="97393"/>
          <a:lstStyle>
            <a:lvl1pPr marL="48696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8433" y="451101"/>
            <a:ext cx="6444806" cy="4496223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4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55297" y="449438"/>
            <a:ext cx="9035097" cy="56794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47013" y="5161009"/>
            <a:ext cx="8901391" cy="1088559"/>
          </a:xfrm>
          <a:prstGeom prst="rect">
            <a:avLst/>
          </a:prstGeom>
        </p:spPr>
        <p:txBody>
          <a:bodyPr vert="horz" lIns="97393" tIns="48696" rIns="97393" bIns="48696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47013" y="549012"/>
            <a:ext cx="8901391" cy="4335306"/>
          </a:xfrm>
          <a:prstGeom prst="rect">
            <a:avLst/>
          </a:prstGeom>
        </p:spPr>
        <p:txBody>
          <a:bodyPr vert="horz" lIns="194785" tIns="97393" rIns="97393" bIns="48696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4107413" y="6326923"/>
            <a:ext cx="2486422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593835" y="6326923"/>
            <a:ext cx="2486422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80257" y="6326923"/>
            <a:ext cx="497284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63" r:id="rId13"/>
    <p:sldLayoutId id="2147483662" r:id="rId14"/>
    <p:sldLayoutId id="2147483664" r:id="rId15"/>
    <p:sldLayoutId id="2147483666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82439" indent="-282439" algn="l" rtl="0" eaLnBrk="1" latinLnBrk="0" hangingPunct="1">
        <a:spcBef>
          <a:spcPts val="266"/>
        </a:spcBef>
        <a:buClr>
          <a:schemeClr val="accent1"/>
        </a:buClr>
        <a:buSzPct val="80000"/>
        <a:buFont typeface="Wingdings 2"/>
        <a:buChar char=""/>
        <a:defRPr kumimoji="0"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84356" indent="-214264" algn="l" rtl="0" eaLnBrk="1" latinLnBrk="0" hangingPunct="1">
        <a:spcBef>
          <a:spcPts val="26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37578" indent="-194785" algn="l" rtl="0" eaLnBrk="1" latinLnBrk="0" hangingPunct="1">
        <a:spcBef>
          <a:spcPts val="26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799" indent="-194785" algn="l" rtl="0" eaLnBrk="1" latinLnBrk="0" hangingPunct="1">
        <a:spcBef>
          <a:spcPts val="24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498" indent="-194785" algn="l" rtl="0" eaLnBrk="1" latinLnBrk="0" hangingPunct="1">
        <a:spcBef>
          <a:spcPts val="26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502" indent="-194785" algn="l" rtl="0" eaLnBrk="1" latinLnBrk="0" hangingPunct="1">
        <a:spcBef>
          <a:spcPts val="26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505" indent="-194785" algn="l" rtl="0" eaLnBrk="1" latinLnBrk="0" hangingPunct="1">
        <a:spcBef>
          <a:spcPts val="27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5248" indent="-194785" algn="l" rtl="0" eaLnBrk="1" latinLnBrk="0" hangingPunct="1">
        <a:spcBef>
          <a:spcPts val="27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8729" indent="-194785" algn="l" rtl="0" eaLnBrk="1" latinLnBrk="0" hangingPunct="1">
        <a:spcBef>
          <a:spcPts val="27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6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39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47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4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95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4" y="4719624"/>
            <a:ext cx="1451769" cy="202337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8059" y="399594"/>
            <a:ext cx="8453835" cy="229070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92D050"/>
                </a:solidFill>
              </a:rPr>
              <a:t>Landschaftserhaltungsverband Landkreis Esslingen e.V.</a:t>
            </a:r>
            <a:endParaRPr lang="de-DE" sz="3600" dirty="0">
              <a:solidFill>
                <a:srgbClr val="92D050"/>
              </a:solidFill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528534" y="3320679"/>
            <a:ext cx="8453835" cy="1450060"/>
          </a:xfrm>
        </p:spPr>
        <p:txBody>
          <a:bodyPr/>
          <a:lstStyle/>
          <a:p>
            <a:r>
              <a:rPr lang="de-DE" dirty="0" smtClean="0"/>
              <a:t>Brückenbauer zwischen Mensch und Natur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 smtClean="0"/>
              <a:t>10. Juli 2017</a:t>
            </a:r>
            <a:endParaRPr lang="de-DE" sz="12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DE" dirty="0" smtClean="0">
                <a:latin typeface="Univers LT Std 55"/>
                <a:cs typeface="Univers LT Std 55"/>
              </a:rPr>
              <a:t>Landschaftserhaltungsverband </a:t>
            </a:r>
            <a:r>
              <a:rPr lang="de-DE" dirty="0">
                <a:latin typeface="Univers LT Std 55"/>
                <a:cs typeface="Univers LT Std 55"/>
              </a:rPr>
              <a:t>Landkreis</a:t>
            </a:r>
            <a:r>
              <a:rPr lang="de-DE" dirty="0" smtClean="0">
                <a:latin typeface="Univers LT Std 55"/>
                <a:cs typeface="Univers LT Std 55"/>
              </a:rPr>
              <a:t> Esslingen e.V. – Pulverwiesen 11 – 73726 Esslingen am Neckar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BB-CB15-DF4C-AE4B-ACCA7F0682C3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95" y="5608734"/>
            <a:ext cx="3034284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800000"/>
            <a:ext cx="9007501" cy="4973258"/>
          </a:xfrm>
        </p:spPr>
        <p:txBody>
          <a:bodyPr>
            <a:normAutofit/>
          </a:bodyPr>
          <a:lstStyle/>
          <a:p>
            <a:pPr marL="990600" indent="-990600" defTabSz="990600"/>
            <a:r>
              <a:rPr lang="de-DE" sz="2400" dirty="0" smtClean="0"/>
              <a:t>Praxis</a:t>
            </a:r>
            <a:endParaRPr lang="de-DE" sz="2400" dirty="0"/>
          </a:p>
          <a:p>
            <a:pPr marL="990600" indent="-990600" defTabSz="990600"/>
            <a:endParaRPr lang="de-DE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Besprechung von naturschutzfachlichen Zielen und Landschaftspflegemaßnahmen mit Naturschutzbehörden, ASP Beratern, Naturschutzverbänden, Gemeindevertretern und Bewirtschafter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Vorbereitung der Maßnahmen (Antrag, Auftrag oder Vertrag)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Beratung und Begleitung bei der Umsetzung der Maßnahme </a:t>
            </a:r>
            <a:r>
              <a:rPr lang="de-DE" sz="1900" dirty="0"/>
              <a:t>	</a:t>
            </a:r>
            <a:endParaRPr lang="de-DE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900" dirty="0"/>
          </a:p>
          <a:p>
            <a:r>
              <a:rPr lang="de-DE" sz="2000" b="1" dirty="0" smtClean="0"/>
              <a:t>	Bewilligungsbehörde ist die Untere Naturschutzbehörde</a:t>
            </a:r>
            <a:endParaRPr lang="de-DE" sz="2000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Landschaftserhaltungsverband</a:t>
            </a:r>
            <a:br>
              <a:rPr lang="de-DE" dirty="0">
                <a:solidFill>
                  <a:srgbClr val="92D050"/>
                </a:solidFill>
              </a:rPr>
            </a:br>
            <a:r>
              <a:rPr lang="de-DE" sz="1800" dirty="0">
                <a:solidFill>
                  <a:srgbClr val="92D050"/>
                </a:solidFill>
              </a:rPr>
              <a:t>Landkreis Esslingen e.V.</a:t>
            </a:r>
            <a:endParaRPr lang="de-DE" sz="180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</a:t>
            </a:r>
            <a:r>
              <a:rPr lang="de-DE" sz="1100" dirty="0" smtClean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Landkreis </a:t>
            </a:r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647700" y="5133975"/>
            <a:ext cx="74295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296858"/>
            <a:ext cx="9007501" cy="6017642"/>
          </a:xfrm>
        </p:spPr>
        <p:txBody>
          <a:bodyPr>
            <a:normAutofit/>
          </a:bodyPr>
          <a:lstStyle/>
          <a:p>
            <a:pPr marL="990600" indent="-990600" defTabSz="990600"/>
            <a:r>
              <a:rPr lang="de-DE" sz="2000" dirty="0" smtClean="0"/>
              <a:t>Beispiel Landschaftspflege ND </a:t>
            </a:r>
            <a:r>
              <a:rPr lang="de-DE" sz="2000" dirty="0"/>
              <a:t>Magerrasen </a:t>
            </a:r>
            <a:r>
              <a:rPr lang="de-DE" sz="2000" dirty="0" err="1" smtClean="0"/>
              <a:t>Schloßberg</a:t>
            </a:r>
            <a:r>
              <a:rPr lang="de-DE" sz="2000" dirty="0" smtClean="0"/>
              <a:t> in </a:t>
            </a:r>
            <a:r>
              <a:rPr lang="de-DE" sz="2000" dirty="0" err="1" smtClean="0"/>
              <a:t>Neuffen</a:t>
            </a:r>
            <a:endParaRPr lang="de-DE" sz="2000" dirty="0" smtClean="0"/>
          </a:p>
          <a:p>
            <a:pPr marL="990600" indent="-990600" defTabSz="990600"/>
            <a:endParaRPr lang="de-DE" sz="2000" dirty="0" smtClean="0"/>
          </a:p>
          <a:p>
            <a:pPr marL="285750" indent="-285750" defTabSz="990600">
              <a:buFont typeface="Arial" panose="020B0604020202020204" pitchFamily="34" charset="0"/>
              <a:buChar char="•"/>
            </a:pPr>
            <a:r>
              <a:rPr lang="de-DE" sz="1800" dirty="0" smtClean="0"/>
              <a:t>Erstpflege (maschinelles </a:t>
            </a:r>
            <a:r>
              <a:rPr lang="de-DE" sz="1800" dirty="0" err="1" smtClean="0"/>
              <a:t>Öffen</a:t>
            </a:r>
            <a:r>
              <a:rPr lang="de-DE" sz="1800" dirty="0" smtClean="0"/>
              <a:t>)</a:t>
            </a:r>
          </a:p>
          <a:p>
            <a:pPr marL="285750" indent="-285750" defTabSz="990600">
              <a:buFont typeface="Arial" panose="020B0604020202020204" pitchFamily="34" charset="0"/>
              <a:buChar char="•"/>
            </a:pPr>
            <a:r>
              <a:rPr lang="de-DE" sz="1800" dirty="0" smtClean="0"/>
              <a:t>extensive Beweidung  mit Ziegen + Weidepflege</a:t>
            </a:r>
          </a:p>
          <a:p>
            <a:pPr marL="285750" indent="-285750" defTabSz="990600">
              <a:buFont typeface="Arial" panose="020B0604020202020204" pitchFamily="34" charset="0"/>
              <a:buChar char="•"/>
            </a:pPr>
            <a:r>
              <a:rPr lang="de-DE" sz="1800" dirty="0"/>
              <a:t>e</a:t>
            </a:r>
            <a:r>
              <a:rPr lang="de-DE" sz="1800" dirty="0" smtClean="0"/>
              <a:t>xtensive Schafbeweidung + Weidepflege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Landschaftserhaltungsverband</a:t>
            </a:r>
            <a:br>
              <a:rPr lang="de-DE" dirty="0">
                <a:solidFill>
                  <a:srgbClr val="92D050"/>
                </a:solidFill>
              </a:rPr>
            </a:br>
            <a:r>
              <a:rPr lang="de-DE" sz="1800" dirty="0">
                <a:solidFill>
                  <a:srgbClr val="92D050"/>
                </a:solidFill>
              </a:rPr>
              <a:t>Landkreis Esslingen e.V.</a:t>
            </a:r>
            <a:endParaRPr lang="de-DE" sz="180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</a:t>
            </a:r>
            <a:r>
              <a:rPr lang="de-DE" sz="1100" dirty="0" smtClean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Landkreis </a:t>
            </a:r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" y="3057339"/>
            <a:ext cx="4080000" cy="30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r="11576"/>
          <a:stretch/>
        </p:blipFill>
        <p:spPr>
          <a:xfrm>
            <a:off x="5276510" y="3057339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465612"/>
            <a:ext cx="9007501" cy="5470584"/>
          </a:xfrm>
        </p:spPr>
        <p:txBody>
          <a:bodyPr>
            <a:normAutofit/>
          </a:bodyPr>
          <a:lstStyle/>
          <a:p>
            <a:pPr marL="990600" indent="-990600" defTabSz="990600"/>
            <a:r>
              <a:rPr lang="de-DE" sz="2400" dirty="0" smtClean="0"/>
              <a:t>Verträge und Anträge 2018</a:t>
            </a:r>
            <a:endParaRPr lang="de-DE" sz="2400" dirty="0"/>
          </a:p>
          <a:p>
            <a:pPr marL="990600" indent="-990600" defTabSz="990600"/>
            <a:endParaRPr lang="de-DE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LPR </a:t>
            </a:r>
            <a:r>
              <a:rPr lang="de-DE" sz="2000" dirty="0"/>
              <a:t>Teil </a:t>
            </a:r>
            <a:r>
              <a:rPr lang="de-DE" sz="2000" dirty="0" smtClean="0"/>
              <a:t>A - Vertragsnaturschutz</a:t>
            </a:r>
            <a:endParaRPr lang="de-DE" sz="2000" dirty="0"/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/>
              <a:t>ca. 88</a:t>
            </a:r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Zuschüsse: </a:t>
            </a:r>
            <a:r>
              <a:rPr lang="de-DE" sz="1500" dirty="0"/>
              <a:t>ca. </a:t>
            </a:r>
            <a:r>
              <a:rPr lang="de-DE" sz="1500" dirty="0" smtClean="0"/>
              <a:t>435.000 </a:t>
            </a:r>
            <a:r>
              <a:rPr lang="de-DE" sz="1500" dirty="0"/>
              <a:t>€</a:t>
            </a:r>
          </a:p>
          <a:p>
            <a:pPr marL="990600" indent="-990600" defTabSz="990600"/>
            <a:endParaRPr lang="de-DE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LPR Teil B – Arten und Biotopschutz</a:t>
            </a:r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ca. 205</a:t>
            </a:r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Zuschüsse: ca. 655.000 €</a:t>
            </a:r>
          </a:p>
          <a:p>
            <a:pPr lvl="1" indent="0">
              <a:buNone/>
            </a:pPr>
            <a:endParaRPr lang="de-D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LPR Teil D3 - Investitionen</a:t>
            </a:r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ca. 5</a:t>
            </a:r>
          </a:p>
          <a:p>
            <a:pPr marL="829864" lvl="1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Zuschüsse: 68.000 €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Fördervolumen gesamt: ca. 1.158.000 €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Landschaftserhaltungsverband</a:t>
            </a:r>
            <a:br>
              <a:rPr lang="de-DE" dirty="0">
                <a:solidFill>
                  <a:srgbClr val="92D050"/>
                </a:solidFill>
              </a:rPr>
            </a:br>
            <a:r>
              <a:rPr lang="de-DE" sz="1800" dirty="0">
                <a:solidFill>
                  <a:srgbClr val="92D050"/>
                </a:solidFill>
              </a:rPr>
              <a:t>Landkreis Esslingen e.V.</a:t>
            </a:r>
            <a:endParaRPr lang="de-DE" sz="180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</a:t>
            </a:r>
            <a:r>
              <a:rPr lang="de-DE" sz="1100" dirty="0" smtClean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Landkreis </a:t>
            </a:r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26502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Was sind Landschaftserhaltungsverbände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Gemeinnützige, eingetragene Vereine auf Landkreisebene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Interessenvertreterinnen </a:t>
            </a:r>
            <a:r>
              <a:rPr lang="de-DE" sz="2000" dirty="0"/>
              <a:t>und -vertreter aus Naturschutz, Landwirtschaft und Kommunen arbeiten gleichberechtigt zusammen und entwickeln gemeinsam tragfähige Lösungen für Natur und Landschaft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r>
              <a:rPr lang="de-DE" sz="2400" dirty="0" smtClean="0"/>
              <a:t>Kernaufgabe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Erhaltung </a:t>
            </a:r>
            <a:r>
              <a:rPr lang="de-DE" sz="2000" dirty="0"/>
              <a:t>und Weiterentwicklung von Kulturlandschaften, die eine besondere Rolle für die biologische Vielfalt, die Offenhaltung und das Landschaftsbild </a:t>
            </a:r>
            <a:r>
              <a:rPr lang="de-DE" sz="2000" dirty="0" smtClean="0"/>
              <a:t>spielen.</a:t>
            </a:r>
          </a:p>
          <a:p>
            <a:endParaRPr lang="de-DE" sz="2000" dirty="0"/>
          </a:p>
          <a:p>
            <a:r>
              <a:rPr lang="de-DE" sz="2000" dirty="0" smtClean="0"/>
              <a:t>In Baden-Württemberg gibt es in 33 von 35 Landkreisen Landschaftserhaltungsverbände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13516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800000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Der Verein</a:t>
            </a:r>
          </a:p>
          <a:p>
            <a:endParaRPr lang="de-DE" sz="2400" dirty="0"/>
          </a:p>
          <a:p>
            <a:r>
              <a:rPr lang="de-DE" sz="2000" dirty="0" smtClean="0"/>
              <a:t>Gründung</a:t>
            </a:r>
            <a:r>
              <a:rPr lang="de-DE" sz="2000" dirty="0"/>
              <a:t>: 		</a:t>
            </a:r>
            <a:r>
              <a:rPr lang="de-DE" sz="2000" dirty="0" smtClean="0"/>
              <a:t>Oktober 2016</a:t>
            </a:r>
            <a:endParaRPr lang="de-DE" sz="2000" dirty="0"/>
          </a:p>
          <a:p>
            <a:r>
              <a:rPr lang="de-DE" sz="2000" dirty="0" smtClean="0"/>
              <a:t>Besetzt </a:t>
            </a:r>
            <a:r>
              <a:rPr lang="de-DE" sz="2000" dirty="0"/>
              <a:t>seit:		15. Februar 2017</a:t>
            </a:r>
          </a:p>
          <a:p>
            <a:r>
              <a:rPr lang="de-DE" sz="2000" dirty="0"/>
              <a:t>Geschäftsstelle:	</a:t>
            </a:r>
            <a:r>
              <a:rPr lang="de-DE" sz="2000" dirty="0" smtClean="0"/>
              <a:t>	Landratsamt </a:t>
            </a:r>
            <a:r>
              <a:rPr lang="de-DE" sz="2000" dirty="0"/>
              <a:t>Esslingen</a:t>
            </a:r>
          </a:p>
          <a:p>
            <a:r>
              <a:rPr lang="de-DE" sz="2000" dirty="0"/>
              <a:t>Zugeordnet:		Amt für Bauen und </a:t>
            </a:r>
            <a:r>
              <a:rPr lang="de-DE" sz="2000" dirty="0" smtClean="0"/>
              <a:t>Naturschutz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32942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32262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Status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eingetragener gemeinnütziger Verein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Paritätische </a:t>
            </a:r>
            <a:r>
              <a:rPr lang="de-DE" sz="2000" dirty="0"/>
              <a:t>Interessensvertretung des Vorstandes</a:t>
            </a:r>
          </a:p>
          <a:p>
            <a:r>
              <a:rPr lang="de-DE" sz="2000" dirty="0"/>
              <a:t>	1 x Vertreter Landkreis</a:t>
            </a:r>
          </a:p>
          <a:p>
            <a:r>
              <a:rPr lang="de-DE" sz="2000" dirty="0"/>
              <a:t>	2 x Vertreter der kreisangehörigen Kommunen </a:t>
            </a:r>
          </a:p>
          <a:p>
            <a:r>
              <a:rPr lang="de-DE" sz="2000" dirty="0"/>
              <a:t>	2 x Vertreter der anerkannten Naturschutzverbänden</a:t>
            </a:r>
          </a:p>
          <a:p>
            <a:r>
              <a:rPr lang="de-DE" sz="2000" dirty="0"/>
              <a:t>	1 x Vertreter Regierungspräsidium Stuttgart Abteilung 5 </a:t>
            </a:r>
            <a:r>
              <a:rPr lang="de-DE" sz="2000" dirty="0" smtClean="0"/>
              <a:t>	(</a:t>
            </a:r>
            <a:r>
              <a:rPr lang="de-DE" sz="2000" dirty="0"/>
              <a:t>Umwelt)</a:t>
            </a:r>
          </a:p>
          <a:p>
            <a:r>
              <a:rPr lang="de-DE" sz="2000" dirty="0"/>
              <a:t>	2 x Vertreter Kreisbauernverband</a:t>
            </a:r>
          </a:p>
          <a:p>
            <a:r>
              <a:rPr lang="de-DE" sz="2000" dirty="0"/>
              <a:t>	1 x Vertreter Regierungspräsidium Stuttgart Abteilung 3 </a:t>
            </a:r>
            <a:r>
              <a:rPr lang="de-DE" sz="2000" dirty="0" smtClean="0"/>
              <a:t>	(</a:t>
            </a:r>
            <a:r>
              <a:rPr lang="de-DE" sz="2000" dirty="0"/>
              <a:t>Landwirtschaft)</a:t>
            </a:r>
          </a:p>
          <a:p>
            <a:endParaRPr lang="de-DE" sz="19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6666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800000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Personal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Uwe Hiller Dipl.-Ing. (FH) Landespflege; Geschäftsführung (100 </a:t>
            </a:r>
            <a:r>
              <a:rPr lang="de-DE" sz="2000" dirty="0" smtClean="0"/>
              <a:t>%), seit 15. Februar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Esther Gerhards, Dipl.-Ing. Agrarwissenschaft; stellv. </a:t>
            </a:r>
            <a:r>
              <a:rPr lang="de-DE" sz="2000" dirty="0" smtClean="0"/>
              <a:t>Geschäftsführung (100%), seit September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1779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800000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Finanzierung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Finanzierung über </a:t>
            </a:r>
            <a:r>
              <a:rPr lang="de-DE" sz="2000" dirty="0" smtClean="0"/>
              <a:t>Mitgliedsbeiträge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Personalkosten </a:t>
            </a:r>
            <a:r>
              <a:rPr lang="de-DE" sz="2000" dirty="0" smtClean="0"/>
              <a:t>Geschäftsführung 50 % RP; 50 % </a:t>
            </a:r>
            <a:r>
              <a:rPr lang="de-DE" sz="2000" dirty="0" smtClean="0"/>
              <a:t>LRA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Personalkosten stellv. Geschäftsführung 100% </a:t>
            </a:r>
            <a:r>
              <a:rPr lang="de-DE" sz="2000" dirty="0" smtClean="0"/>
              <a:t>RP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Geschäftsräume und </a:t>
            </a:r>
            <a:r>
              <a:rPr lang="de-DE" sz="2000" dirty="0" smtClean="0"/>
              <a:t>Sachkosten LRA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186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800000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Mitglieder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Landkreis Esslingen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Mitgliedskommunen: 34 von 44 Kreisgemeinden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Mitgliedsverbände / - vereine: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Privates </a:t>
            </a:r>
            <a:r>
              <a:rPr lang="de-DE" sz="2000" dirty="0"/>
              <a:t>Mitglied: </a:t>
            </a:r>
            <a:r>
              <a:rPr lang="de-DE" sz="2000" dirty="0" smtClean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Gesamt: 48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22646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91" y="466725"/>
            <a:ext cx="7699062" cy="5665470"/>
          </a:xfrm>
          <a:prstGeom prst="rect">
            <a:avLst/>
          </a:prstGeom>
        </p:spPr>
      </p:pic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>
                <a:solidFill>
                  <a:schemeClr val="bg2">
                    <a:shade val="50000"/>
                  </a:schemeClr>
                </a:solidFill>
              </a:rPr>
              <a:t>26. April 2017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793724" y="377972"/>
            <a:ext cx="9168996" cy="8659718"/>
          </a:xfrm>
          <a:prstGeom prst="rect">
            <a:avLst/>
          </a:prstGeom>
        </p:spPr>
        <p:txBody>
          <a:bodyPr vert="horz" lIns="97393" tIns="48696" rIns="97393" bIns="48696">
            <a:normAutofit/>
          </a:bodyPr>
          <a:lstStyle>
            <a:lvl1pPr marL="0" indent="0" algn="l" rtl="0" eaLnBrk="1" latinLnBrk="0" hangingPunct="1">
              <a:spcBef>
                <a:spcPts val="266"/>
              </a:spcBef>
              <a:buClr>
                <a:schemeClr val="accent1"/>
              </a:buClr>
              <a:buSzPct val="80000"/>
              <a:buFontTx/>
              <a:buNone/>
              <a:defRPr kumimoji="0" sz="3000" b="0" i="0" kern="1200">
                <a:solidFill>
                  <a:schemeClr val="tx1"/>
                </a:solidFill>
                <a:effectLst/>
                <a:latin typeface="Univers LT Std 65 Bold"/>
                <a:ea typeface="+mn-ea"/>
                <a:cs typeface="Univers LT Std 65 Bold"/>
              </a:defRPr>
            </a:lvl1pPr>
            <a:lvl2pPr marL="486964" indent="-486964" algn="l" rtl="0" eaLnBrk="1" latinLnBrk="0" hangingPunct="1">
              <a:spcBef>
                <a:spcPts val="266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kumimoji="0" sz="2600" b="0" i="0" kern="1200">
                <a:solidFill>
                  <a:schemeClr val="tx1"/>
                </a:solidFill>
                <a:latin typeface="Univers LT Std 55"/>
                <a:ea typeface="+mn-ea"/>
                <a:cs typeface="Univers LT Std 55"/>
              </a:defRPr>
            </a:lvl2pPr>
            <a:lvl3pPr marL="486964" indent="-486964" algn="l" rtl="0" eaLnBrk="1" latinLnBrk="0" hangingPunct="1">
              <a:spcBef>
                <a:spcPts val="266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+mj-lt"/>
              <a:buAutoNum type="arabicPeriod"/>
              <a:defRPr kumimoji="0" sz="2200" b="0" i="0" kern="1200">
                <a:solidFill>
                  <a:schemeClr val="tx1"/>
                </a:solidFill>
                <a:latin typeface="Univers LT Std 55"/>
                <a:ea typeface="+mn-ea"/>
                <a:cs typeface="Univers LT Std 55"/>
              </a:defRPr>
            </a:lvl3pPr>
            <a:lvl4pPr marL="365223" indent="-365223" algn="l" rtl="0" eaLnBrk="1" latinLnBrk="0" hangingPunct="1">
              <a:spcBef>
                <a:spcPts val="245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+mj-lt"/>
              <a:buAutoNum type="arabicPeriod"/>
              <a:defRPr kumimoji="0" sz="1900" b="0" i="0" kern="1200">
                <a:solidFill>
                  <a:schemeClr val="tx1"/>
                </a:solidFill>
                <a:latin typeface="Univers LT Std 55"/>
                <a:ea typeface="+mn-ea"/>
                <a:cs typeface="Univers LT Std 55"/>
              </a:defRPr>
            </a:lvl4pPr>
            <a:lvl5pPr marL="365223" indent="-365223" algn="l" rtl="0" eaLnBrk="1" latinLnBrk="0" hangingPunct="1">
              <a:spcBef>
                <a:spcPts val="266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+mj-lt"/>
              <a:buAutoNum type="arabicPeriod"/>
              <a:defRPr kumimoji="0" sz="1600" b="0" i="0" kern="1200">
                <a:solidFill>
                  <a:schemeClr val="tx1"/>
                </a:solidFill>
                <a:latin typeface="Univers LT Std 55"/>
                <a:ea typeface="+mn-ea"/>
                <a:cs typeface="Univers LT Std 55"/>
              </a:defRPr>
            </a:lvl5pPr>
            <a:lvl6pPr marL="1587502" indent="-194785" algn="l" rtl="0" eaLnBrk="1" latinLnBrk="0" hangingPunct="1">
              <a:spcBef>
                <a:spcPts val="266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11505" indent="-194785" algn="l" rtl="0" eaLnBrk="1" latinLnBrk="0" hangingPunct="1">
              <a:spcBef>
                <a:spcPts val="272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5248" indent="-194785" algn="l" rtl="0" eaLnBrk="1" latinLnBrk="0" hangingPunct="1">
              <a:spcBef>
                <a:spcPts val="274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8729" indent="-194785" algn="l" rtl="0" eaLnBrk="1" latinLnBrk="0" hangingPunct="1">
              <a:spcBef>
                <a:spcPts val="272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de-DE" sz="2600" dirty="0" smtClean="0"/>
              <a:t>   </a:t>
            </a:r>
            <a:r>
              <a:rPr lang="de-DE" sz="2400" dirty="0" smtClean="0"/>
              <a:t>MITGLIEDSGEMEINDEN</a:t>
            </a:r>
            <a:r>
              <a:rPr lang="de-DE" dirty="0" smtClean="0"/>
              <a:t>			</a:t>
            </a:r>
          </a:p>
          <a:p>
            <a:pPr defTabSz="914400"/>
            <a:r>
              <a:rPr lang="de-DE" dirty="0" smtClean="0"/>
              <a:t>				</a:t>
            </a:r>
          </a:p>
          <a:p>
            <a:pPr defTabSz="914400"/>
            <a:r>
              <a:rPr lang="de-DE" dirty="0" smtClean="0"/>
              <a:t>	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2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295175"/>
            <a:ext cx="9007501" cy="4973258"/>
          </a:xfrm>
        </p:spPr>
        <p:txBody>
          <a:bodyPr>
            <a:normAutofit/>
          </a:bodyPr>
          <a:lstStyle/>
          <a:p>
            <a:pPr marL="990600" indent="-990600" defTabSz="990600"/>
            <a:r>
              <a:rPr lang="de-DE" sz="2400" dirty="0" smtClean="0"/>
              <a:t>Ziele und Aufgaben</a:t>
            </a:r>
            <a:endParaRPr lang="de-DE" sz="2400" dirty="0"/>
          </a:p>
          <a:p>
            <a:pPr marL="990600" indent="-990600" defTabSz="990600"/>
            <a:endParaRPr lang="de-DE" sz="1900" dirty="0" smtClean="0"/>
          </a:p>
          <a:p>
            <a:r>
              <a:rPr lang="de-DE" sz="2000" dirty="0" smtClean="0"/>
              <a:t>Ziele: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Natur und Landschaft als Lebensgrundlage für Menschen, Pflanzen und Tiere erhalten, pflegen, wiederherstellen und entwickeln</a:t>
            </a:r>
            <a:endParaRPr lang="de-DE" sz="2000" dirty="0"/>
          </a:p>
          <a:p>
            <a:r>
              <a:rPr lang="de-DE" sz="2000" dirty="0" smtClean="0"/>
              <a:t>Aufgaben: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Allgemein: Erhaltung</a:t>
            </a:r>
            <a:r>
              <a:rPr lang="de-DE" sz="2000" dirty="0"/>
              <a:t>, Pflege, Offenhaltung der </a:t>
            </a:r>
            <a:r>
              <a:rPr lang="de-DE" sz="2000" dirty="0" smtClean="0"/>
              <a:t>Kulturlandschaft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Umsetzung </a:t>
            </a:r>
            <a:r>
              <a:rPr lang="de-DE" sz="2000" dirty="0"/>
              <a:t>von </a:t>
            </a:r>
            <a:r>
              <a:rPr lang="de-DE" sz="2000" dirty="0" smtClean="0"/>
              <a:t>FFH-Managementplänen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Organisation und Management von sonstigen Schutz- und Pflegemaßnahmen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Mitwirkung bei der Umsetzung von Ausgleichs- und Ersatzmaßnahmen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Bibermanagement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Beratung Landschaftspflege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Öffentlichkeitsarbeit und Vereinsverwaltung</a:t>
            </a:r>
            <a:r>
              <a:rPr lang="de-DE" sz="1900" dirty="0"/>
              <a:t>	</a:t>
            </a:r>
            <a:endParaRPr lang="de-DE" sz="1900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Landschaftserhaltungsverband</a:t>
            </a:r>
            <a:br>
              <a:rPr lang="de-DE" dirty="0">
                <a:solidFill>
                  <a:srgbClr val="92D050"/>
                </a:solidFill>
              </a:rPr>
            </a:br>
            <a:r>
              <a:rPr lang="de-DE" sz="1800" dirty="0">
                <a:solidFill>
                  <a:srgbClr val="92D050"/>
                </a:solidFill>
              </a:rPr>
              <a:t>Landkreis Esslingen e.V.</a:t>
            </a:r>
            <a:endParaRPr lang="de-DE" sz="180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</a:t>
            </a:r>
            <a:r>
              <a:rPr lang="de-DE" sz="1100" dirty="0" smtClean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Landkreis </a:t>
            </a:r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12089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570</Words>
  <Application>Microsoft Office PowerPoint</Application>
  <PresentationFormat>Benutzerdefiniert</PresentationFormat>
  <Paragraphs>134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Ganymed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PowerPoint-Präsentation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</vt:vector>
  </TitlesOfParts>
  <Company>LRA Esslingen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 Uwe</dc:creator>
  <cp:lastModifiedBy>Hiller Uwe</cp:lastModifiedBy>
  <cp:revision>172</cp:revision>
  <cp:lastPrinted>2012-02-27T11:32:27Z</cp:lastPrinted>
  <dcterms:created xsi:type="dcterms:W3CDTF">2017-04-25T13:05:00Z</dcterms:created>
  <dcterms:modified xsi:type="dcterms:W3CDTF">2018-07-31T10:38:39Z</dcterms:modified>
</cp:coreProperties>
</file>