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334" r:id="rId4"/>
    <p:sldId id="336" r:id="rId5"/>
    <p:sldId id="347" r:id="rId6"/>
    <p:sldId id="348" r:id="rId7"/>
    <p:sldId id="349" r:id="rId8"/>
    <p:sldId id="335" r:id="rId9"/>
    <p:sldId id="337" r:id="rId10"/>
    <p:sldId id="342" r:id="rId11"/>
    <p:sldId id="344" r:id="rId12"/>
    <p:sldId id="343" r:id="rId13"/>
    <p:sldId id="345" r:id="rId14"/>
    <p:sldId id="338" r:id="rId15"/>
    <p:sldId id="339" r:id="rId16"/>
    <p:sldId id="340" r:id="rId17"/>
    <p:sldId id="346" r:id="rId18"/>
    <p:sldId id="341" r:id="rId19"/>
  </p:sldIdLst>
  <p:sldSz cx="9945688" cy="7099300"/>
  <p:notesSz cx="6669088" cy="9926638"/>
  <p:defaultTextStyle>
    <a:defPPr>
      <a:defRPr lang="de-DE"/>
    </a:defPPr>
    <a:lvl1pPr marL="0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964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3927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0891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7855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4819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1782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8746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5710" algn="l" defTabSz="4869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085CF0C-DE69-487F-A34F-4DED52A320E7}">
          <p14:sldIdLst>
            <p14:sldId id="256"/>
          </p14:sldIdLst>
        </p14:section>
        <p14:section name="Abschnitt ohne Titel" id="{E774C91D-23F1-4ADF-8661-A0FF369E48B3}">
          <p14:sldIdLst>
            <p14:sldId id="316"/>
            <p14:sldId id="334"/>
            <p14:sldId id="336"/>
            <p14:sldId id="347"/>
            <p14:sldId id="348"/>
            <p14:sldId id="349"/>
            <p14:sldId id="335"/>
            <p14:sldId id="337"/>
            <p14:sldId id="342"/>
            <p14:sldId id="344"/>
            <p14:sldId id="343"/>
            <p14:sldId id="345"/>
            <p14:sldId id="338"/>
            <p14:sldId id="339"/>
            <p14:sldId id="340"/>
            <p14:sldId id="346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2629" autoAdjust="0"/>
  </p:normalViewPr>
  <p:slideViewPr>
    <p:cSldViewPr snapToGrid="0" snapToObjects="1">
      <p:cViewPr>
        <p:scale>
          <a:sx n="100" d="100"/>
          <a:sy n="100" d="100"/>
        </p:scale>
        <p:origin x="-1548" y="84"/>
      </p:cViewPr>
      <p:guideLst>
        <p:guide orient="horz" pos="2236"/>
        <p:guide pos="3133"/>
      </p:guideLst>
    </p:cSldViewPr>
  </p:slideViewPr>
  <p:outlineViewPr>
    <p:cViewPr>
      <p:scale>
        <a:sx n="33" d="100"/>
        <a:sy n="33" d="100"/>
      </p:scale>
      <p:origin x="36" y="15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35A0-E74F-6745-B72E-16D9956AD1F9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9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F8A6-CA21-4242-949C-6E974542E6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676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D8AF-09A3-A74E-B811-28E5718E1892}" type="datetimeFigureOut">
              <a:rPr lang="de-DE" smtClean="0"/>
              <a:t>31.07.2018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744538"/>
            <a:ext cx="5214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10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9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2059A-27C3-7D4D-A205-1313B0F14B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363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6964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3927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0891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7855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4819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1782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08746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95710" algn="l" defTabSz="4869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2059A-27C3-7D4D-A205-1313B0F14B5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2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55297" y="449438"/>
            <a:ext cx="9035097" cy="321834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85709" y="1884250"/>
            <a:ext cx="8453835" cy="1893147"/>
          </a:xfrm>
        </p:spPr>
        <p:txBody>
          <a:bodyPr lIns="48696" rIns="48696" bIns="48696"/>
          <a:lstStyle>
            <a:lvl1pPr algn="r">
              <a:defRPr sz="4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85709" y="3814691"/>
            <a:ext cx="8453835" cy="946573"/>
          </a:xfrm>
        </p:spPr>
        <p:txBody>
          <a:bodyPr lIns="194785" tIns="0"/>
          <a:lstStyle>
            <a:lvl1pPr marL="38957" indent="0" algn="r">
              <a:spcBef>
                <a:spcPts val="0"/>
              </a:spcBef>
              <a:buNone/>
              <a:defRPr sz="2100">
                <a:solidFill>
                  <a:schemeClr val="bg2">
                    <a:shade val="25000"/>
                  </a:schemeClr>
                </a:solidFill>
              </a:defRPr>
            </a:lvl1pPr>
            <a:lvl2pPr marL="486964" indent="0" algn="ctr">
              <a:buNone/>
            </a:lvl2pPr>
            <a:lvl3pPr marL="973927" indent="0" algn="ctr">
              <a:buNone/>
            </a:lvl3pPr>
            <a:lvl4pPr marL="1460891" indent="0" algn="ctr">
              <a:buNone/>
            </a:lvl4pPr>
            <a:lvl5pPr marL="1947855" indent="0" algn="ctr">
              <a:buNone/>
            </a:lvl5pPr>
            <a:lvl6pPr marL="2434819" indent="0" algn="ctr">
              <a:buNone/>
            </a:lvl6pPr>
            <a:lvl7pPr marL="2921782" indent="0" algn="ctr">
              <a:buNone/>
            </a:lvl7pPr>
            <a:lvl8pPr marL="3408746" indent="0" algn="ctr">
              <a:buNone/>
            </a:lvl8pPr>
            <a:lvl9pPr marL="389571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13" y="5158825"/>
            <a:ext cx="8901391" cy="1088559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47013" y="549012"/>
            <a:ext cx="8901391" cy="433530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0624" y="552172"/>
            <a:ext cx="2154899" cy="5442796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0165" y="552170"/>
            <a:ext cx="6464697" cy="544279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erier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9874" y="1863333"/>
            <a:ext cx="9227172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FontTx/>
              <a:buNone/>
              <a:defRPr sz="3000" b="0" i="0">
                <a:latin typeface="Univers LT Std 65 Bold"/>
                <a:cs typeface="Univers LT Std 65 Bold"/>
              </a:defRPr>
            </a:lvl1pPr>
            <a:lvl2pPr marL="486964" indent="-486964">
              <a:buFont typeface="+mj-lt"/>
              <a:buAutoNum type="arabicPeriod"/>
              <a:defRPr sz="2600" b="0" i="0">
                <a:latin typeface="Univers LT Std 55"/>
                <a:cs typeface="Univers LT Std 55"/>
              </a:defRPr>
            </a:lvl2pPr>
            <a:lvl3pPr marL="486964" indent="-486964">
              <a:buFont typeface="+mj-lt"/>
              <a:buAutoNum type="arabicPeriod"/>
              <a:defRPr sz="2200" b="0" i="0">
                <a:latin typeface="Univers LT Std 55"/>
                <a:cs typeface="Univers LT Std 55"/>
              </a:defRPr>
            </a:lvl3pPr>
            <a:lvl4pPr marL="365223" indent="-365223">
              <a:buFont typeface="+mj-lt"/>
              <a:buAutoNum type="arabicPeriod"/>
              <a:defRPr sz="1900" b="0" i="0">
                <a:latin typeface="Univers LT Std 55"/>
                <a:cs typeface="Univers LT Std 55"/>
              </a:defRPr>
            </a:lvl4pPr>
            <a:lvl5pPr marL="365223" indent="-365223">
              <a:buFont typeface="+mj-lt"/>
              <a:buAutoNum type="arabicPeriod"/>
              <a:defRPr sz="16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>
              <a:cs typeface="Univers LT Std 65 Bold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60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9874" y="1863333"/>
            <a:ext cx="9227172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FontTx/>
              <a:buNone/>
              <a:defRPr sz="3000" b="0" i="0">
                <a:latin typeface="Univers LT Std 55"/>
                <a:cs typeface="Univers LT Std 55"/>
              </a:defRPr>
            </a:lvl1pPr>
            <a:lvl2pPr marL="0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766872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150308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>
              <a:cs typeface="Univers LT Std 65 Bold"/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08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9875" y="1863333"/>
            <a:ext cx="4392679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365223" indent="-365223">
              <a:buFont typeface="Wingdings" charset="2"/>
              <a:buChar char="§"/>
              <a:defRPr sz="3000" b="0" i="0">
                <a:latin typeface="Univers LT Std 55"/>
                <a:cs typeface="Univers LT Std 55"/>
              </a:defRPr>
            </a:lvl1pPr>
            <a:lvl2pPr marL="791316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1217409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704373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5055725" y="1863333"/>
            <a:ext cx="4392679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365223" indent="-365223">
              <a:buFont typeface="Wingdings" charset="2"/>
              <a:buChar char="§"/>
              <a:defRPr sz="3000" b="0" i="0">
                <a:latin typeface="Univers LT Std 55"/>
                <a:cs typeface="Univers LT Std 55"/>
              </a:defRPr>
            </a:lvl1pPr>
            <a:lvl2pPr marL="791316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1217409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704373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29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469875" y="1863333"/>
            <a:ext cx="5967413" cy="425958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/>
          </p:nvPr>
        </p:nvSpPr>
        <p:spPr>
          <a:xfrm>
            <a:off x="6656039" y="1863334"/>
            <a:ext cx="2972599" cy="1094683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1500"/>
            </a:lvl1pPr>
            <a:lvl2pPr marL="486964" indent="0">
              <a:buNone/>
              <a:defRPr sz="1300"/>
            </a:lvl2pPr>
            <a:lvl3pPr marL="973927" indent="0">
              <a:buNone/>
              <a:defRPr sz="1100"/>
            </a:lvl3pPr>
            <a:lvl4pPr marL="1460891" indent="0">
              <a:buNone/>
              <a:defRPr sz="1000"/>
            </a:lvl4pPr>
            <a:lvl5pPr marL="1947855" indent="0">
              <a:buNone/>
              <a:defRPr sz="1000"/>
            </a:lvl5pPr>
            <a:lvl6pPr marL="2434819" indent="0">
              <a:buNone/>
              <a:defRPr sz="1000"/>
            </a:lvl6pPr>
            <a:lvl7pPr marL="2921782" indent="0">
              <a:buNone/>
              <a:defRPr sz="1000"/>
            </a:lvl7pPr>
            <a:lvl8pPr marL="3408746" indent="0">
              <a:buNone/>
              <a:defRPr sz="1000"/>
            </a:lvl8pPr>
            <a:lvl9pPr marL="389571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497285" y="6580000"/>
            <a:ext cx="1761523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3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887018" y="6580000"/>
            <a:ext cx="4810028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 algn="r">
              <a:defRPr sz="1200">
                <a:solidFill>
                  <a:schemeClr val="tx1"/>
                </a:solidFill>
                <a:latin typeface="Univers LT Std 65 Bold"/>
              </a:defRPr>
            </a:lvl1pPr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258808" y="6580000"/>
            <a:ext cx="821402" cy="377972"/>
          </a:xfrm>
          <a:prstGeom prst="rect">
            <a:avLst/>
          </a:prstGeom>
        </p:spPr>
        <p:txBody>
          <a:bodyPr lIns="97393" tIns="48696" rIns="97393" bIns="48696" anchor="t" anchorCtr="0"/>
          <a:lstStyle>
            <a:lvl1pPr>
              <a:defRPr sz="1200" b="0" i="0">
                <a:solidFill>
                  <a:schemeClr val="tx1"/>
                </a:solidFill>
                <a:latin typeface="Univers LT Std 55"/>
                <a:cs typeface="Univers LT Std 55"/>
              </a:defRPr>
            </a:lvl1pPr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9875" y="149067"/>
            <a:ext cx="7656307" cy="1061004"/>
          </a:xfrm>
          <a:prstGeom prst="rect">
            <a:avLst/>
          </a:prstGeom>
        </p:spPr>
        <p:txBody>
          <a:bodyPr lIns="97393" tIns="0" rIns="97393" bIns="0">
            <a:noAutofit/>
          </a:bodyPr>
          <a:lstStyle>
            <a:lvl1pPr>
              <a:defRPr sz="3600" b="0" i="0">
                <a:latin typeface="Univers LT Std 55"/>
                <a:cs typeface="Univers LT Std 55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469876" y="1863334"/>
            <a:ext cx="3001069" cy="2183627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3"/>
          </p:nvPr>
        </p:nvSpPr>
        <p:spPr>
          <a:xfrm>
            <a:off x="3729633" y="1863333"/>
            <a:ext cx="5967413" cy="4472000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FontTx/>
              <a:buNone/>
              <a:defRPr sz="3000" b="0" i="0">
                <a:latin typeface="Univers LT Std 55"/>
                <a:cs typeface="Univers LT Std 55"/>
              </a:defRPr>
            </a:lvl1pPr>
            <a:lvl2pPr marL="0" indent="-304352">
              <a:buFont typeface="Wingdings" charset="2"/>
              <a:buChar char="§"/>
              <a:defRPr sz="2600" b="0" i="0">
                <a:latin typeface="Univers LT Std 55"/>
                <a:cs typeface="Univers LT Std 55"/>
              </a:defRPr>
            </a:lvl2pPr>
            <a:lvl3pPr marL="766872" indent="-243482">
              <a:buFont typeface="Wingdings" charset="2"/>
              <a:buChar char="§"/>
              <a:defRPr sz="2100" b="0" i="0">
                <a:latin typeface="Univers LT Std 55"/>
                <a:cs typeface="Univers LT Std 55"/>
              </a:defRPr>
            </a:lvl3pPr>
            <a:lvl4pPr marL="1150308" indent="-243482">
              <a:buFont typeface="Wingdings" charset="2"/>
              <a:buChar char="§"/>
              <a:defRPr sz="1500" b="0" i="0">
                <a:latin typeface="Univers LT Std 55"/>
                <a:cs typeface="Univers LT Std 55"/>
              </a:defRPr>
            </a:lvl4pPr>
            <a:lvl5pPr marL="2191337" indent="-243482">
              <a:buFont typeface="Wingdings" charset="2"/>
              <a:buChar char="§"/>
              <a:defRPr sz="1900" b="0" i="0">
                <a:latin typeface="Univers LT Std 55"/>
                <a:cs typeface="Univers LT Std 55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4"/>
          </p:nvPr>
        </p:nvSpPr>
        <p:spPr>
          <a:xfrm>
            <a:off x="469876" y="4199640"/>
            <a:ext cx="3001069" cy="2135694"/>
          </a:xfrm>
          <a:prstGeom prst="rect">
            <a:avLst/>
          </a:prstGeom>
        </p:spPr>
        <p:txBody>
          <a:bodyPr lIns="97393" tIns="48696" rIns="97393" bIns="48696"/>
          <a:lstStyle>
            <a:lvl1pPr marL="0" indent="0">
              <a:buNone/>
              <a:defRPr sz="3400"/>
            </a:lvl1pPr>
            <a:lvl2pPr marL="486964" indent="0">
              <a:buNone/>
              <a:defRPr sz="3000"/>
            </a:lvl2pPr>
            <a:lvl3pPr marL="973927" indent="0">
              <a:buNone/>
              <a:defRPr sz="2600"/>
            </a:lvl3pPr>
            <a:lvl4pPr marL="1460891" indent="0">
              <a:buNone/>
              <a:defRPr sz="2100"/>
            </a:lvl4pPr>
            <a:lvl5pPr marL="1947855" indent="0">
              <a:buNone/>
              <a:defRPr sz="2100"/>
            </a:lvl5pPr>
            <a:lvl6pPr marL="2434819" indent="0">
              <a:buNone/>
              <a:defRPr sz="2100"/>
            </a:lvl6pPr>
            <a:lvl7pPr marL="2921782" indent="0">
              <a:buNone/>
              <a:defRPr sz="2100"/>
            </a:lvl7pPr>
            <a:lvl8pPr marL="3408746" indent="0">
              <a:buNone/>
              <a:defRPr sz="2100"/>
            </a:lvl8pPr>
            <a:lvl9pPr marL="3895710" indent="0">
              <a:buNone/>
              <a:defRPr sz="21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09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13" y="5158825"/>
            <a:ext cx="8901391" cy="1088559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7013" y="549012"/>
            <a:ext cx="8901391" cy="433530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55297" y="449439"/>
            <a:ext cx="9035097" cy="449407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405" y="5102030"/>
            <a:ext cx="8901391" cy="700464"/>
          </a:xfrm>
        </p:spPr>
        <p:txBody>
          <a:bodyPr lIns="97393" bIns="0" anchor="b"/>
          <a:lstStyle>
            <a:lvl1pPr algn="l">
              <a:buNone/>
              <a:defRPr sz="38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9405" y="5822382"/>
            <a:ext cx="8901391" cy="435424"/>
          </a:xfrm>
        </p:spPr>
        <p:txBody>
          <a:bodyPr lIns="126611" tIns="0" anchor="t"/>
          <a:lstStyle>
            <a:lvl1pPr marL="0" marR="38957" indent="0" algn="l">
              <a:spcBef>
                <a:spcPts val="0"/>
              </a:spcBef>
              <a:spcAft>
                <a:spcPts val="0"/>
              </a:spcAft>
              <a:buNone/>
              <a:defRPr sz="19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59447" y="549013"/>
            <a:ext cx="4276646" cy="45435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72280" y="549013"/>
            <a:ext cx="4276646" cy="45435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013" y="5158825"/>
            <a:ext cx="8901391" cy="1088559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0461" y="599826"/>
            <a:ext cx="4276646" cy="820034"/>
          </a:xfrm>
        </p:spPr>
        <p:txBody>
          <a:bodyPr lIns="155828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060042" y="599826"/>
            <a:ext cx="4276646" cy="820034"/>
          </a:xfrm>
        </p:spPr>
        <p:txBody>
          <a:bodyPr lIns="146089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60461" y="1498741"/>
            <a:ext cx="4276646" cy="3612755"/>
          </a:xfrm>
        </p:spPr>
        <p:txBody>
          <a:bodyPr anchor="t"/>
          <a:lstStyle>
            <a:lvl1pPr algn="l">
              <a:defRPr sz="2600"/>
            </a:lvl1pPr>
            <a:lvl2pPr algn="l">
              <a:defRPr sz="2100"/>
            </a:lvl2pPr>
            <a:lvl3pPr algn="l">
              <a:defRPr sz="1900"/>
            </a:lvl3pPr>
            <a:lvl4pPr algn="l">
              <a:defRPr sz="1700"/>
            </a:lvl4pPr>
            <a:lvl5pPr algn="l">
              <a:defRPr sz="17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60042" y="1498741"/>
            <a:ext cx="4276646" cy="3612755"/>
          </a:xfrm>
        </p:spPr>
        <p:txBody>
          <a:bodyPr anchor="t"/>
          <a:lstStyle>
            <a:lvl1pPr algn="l">
              <a:defRPr sz="2600"/>
            </a:lvl1pPr>
            <a:lvl2pPr algn="l">
              <a:defRPr sz="2100"/>
            </a:lvl2pPr>
            <a:lvl3pPr algn="l">
              <a:defRPr sz="1900"/>
            </a:lvl3pPr>
            <a:lvl4pPr algn="l">
              <a:defRPr sz="1700"/>
            </a:lvl4pPr>
            <a:lvl5pPr algn="l">
              <a:defRPr sz="17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4389" y="552168"/>
            <a:ext cx="3232349" cy="946573"/>
          </a:xfrm>
        </p:spPr>
        <p:txBody>
          <a:bodyPr anchor="b"/>
          <a:lstStyle>
            <a:lvl1pPr algn="l">
              <a:buNone/>
              <a:defRPr sz="2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24458" y="1498743"/>
            <a:ext cx="3232349" cy="4354105"/>
          </a:xfrm>
        </p:spPr>
        <p:txBody>
          <a:bodyPr lIns="97393"/>
          <a:lstStyle>
            <a:lvl1pPr marL="19479" marR="19479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828125" y="962871"/>
            <a:ext cx="5031751" cy="4890631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100">
                <a:solidFill>
                  <a:schemeClr val="tx1"/>
                </a:solidFill>
              </a:defRPr>
            </a:lvl4pPr>
            <a:lvl5pPr>
              <a:defRPr sz="21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961982" y="449438"/>
            <a:ext cx="2528412" cy="4496223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285" y="5188406"/>
            <a:ext cx="8951119" cy="1088559"/>
          </a:xfrm>
        </p:spPr>
        <p:txBody>
          <a:bodyPr anchor="t"/>
          <a:lstStyle>
            <a:lvl1pPr algn="l">
              <a:buNone/>
              <a:defRPr sz="38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7029321" y="552168"/>
            <a:ext cx="2436694" cy="4359662"/>
          </a:xfrm>
        </p:spPr>
        <p:txBody>
          <a:bodyPr lIns="97393"/>
          <a:lstStyle>
            <a:lvl1pPr marL="48696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8433" y="451101"/>
            <a:ext cx="6444806" cy="4496223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4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31523" y="340767"/>
            <a:ext cx="9280092" cy="641485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55297" y="449438"/>
            <a:ext cx="9035097" cy="56794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7393" tIns="48696" rIns="97393" bIns="4869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47013" y="5161009"/>
            <a:ext cx="8901391" cy="1088559"/>
          </a:xfrm>
          <a:prstGeom prst="rect">
            <a:avLst/>
          </a:prstGeom>
        </p:spPr>
        <p:txBody>
          <a:bodyPr vert="horz" lIns="97393" tIns="48696" rIns="97393" bIns="48696" anchor="b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47013" y="549012"/>
            <a:ext cx="8901391" cy="4335306"/>
          </a:xfrm>
          <a:prstGeom prst="rect">
            <a:avLst/>
          </a:prstGeom>
        </p:spPr>
        <p:txBody>
          <a:bodyPr vert="horz" lIns="194785" tIns="97393" rIns="97393" bIns="48696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4107413" y="6326923"/>
            <a:ext cx="2486422" cy="377972"/>
          </a:xfrm>
          <a:prstGeom prst="rect">
            <a:avLst/>
          </a:prstGeom>
        </p:spPr>
        <p:txBody>
          <a:bodyPr vert="horz" lIns="97393" tIns="48696" rIns="97393" bIns="4869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de-DE" smtClean="0"/>
              <a:t>6. März 2012</a:t>
            </a:r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593835" y="6326923"/>
            <a:ext cx="2486422" cy="377972"/>
          </a:xfrm>
          <a:prstGeom prst="rect">
            <a:avLst/>
          </a:prstGeom>
        </p:spPr>
        <p:txBody>
          <a:bodyPr vert="horz" lIns="97393" tIns="48696" rIns="97393" bIns="48696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de-DE" smtClean="0">
                <a:latin typeface="Univers LT Std 55"/>
                <a:cs typeface="Univers LT Std 55"/>
              </a:rPr>
              <a:t>Bereich | www.LRA-ES.de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80257" y="6326923"/>
            <a:ext cx="497284" cy="377972"/>
          </a:xfrm>
          <a:prstGeom prst="rect">
            <a:avLst/>
          </a:prstGeom>
        </p:spPr>
        <p:txBody>
          <a:bodyPr vert="horz" lIns="97393" tIns="48696" rIns="97393" bIns="48696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97A3BB-CB15-DF4C-AE4B-ACCA7F0682C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63" r:id="rId13"/>
    <p:sldLayoutId id="2147483662" r:id="rId14"/>
    <p:sldLayoutId id="2147483664" r:id="rId15"/>
    <p:sldLayoutId id="2147483666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82439" indent="-282439" algn="l" rtl="0" eaLnBrk="1" latinLnBrk="0" hangingPunct="1">
        <a:spcBef>
          <a:spcPts val="266"/>
        </a:spcBef>
        <a:buClr>
          <a:schemeClr val="accent1"/>
        </a:buClr>
        <a:buSzPct val="80000"/>
        <a:buFont typeface="Wingdings 2"/>
        <a:buChar char=""/>
        <a:defRPr kumimoji="0"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84356" indent="-214264" algn="l" rtl="0" eaLnBrk="1" latinLnBrk="0" hangingPunct="1">
        <a:spcBef>
          <a:spcPts val="26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37578" indent="-194785" algn="l" rtl="0" eaLnBrk="1" latinLnBrk="0" hangingPunct="1">
        <a:spcBef>
          <a:spcPts val="26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799" indent="-194785" algn="l" rtl="0" eaLnBrk="1" latinLnBrk="0" hangingPunct="1">
        <a:spcBef>
          <a:spcPts val="24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498" indent="-194785" algn="l" rtl="0" eaLnBrk="1" latinLnBrk="0" hangingPunct="1">
        <a:spcBef>
          <a:spcPts val="26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587502" indent="-194785" algn="l" rtl="0" eaLnBrk="1" latinLnBrk="0" hangingPunct="1">
        <a:spcBef>
          <a:spcPts val="26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505" indent="-194785" algn="l" rtl="0" eaLnBrk="1" latinLnBrk="0" hangingPunct="1">
        <a:spcBef>
          <a:spcPts val="27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45248" indent="-194785" algn="l" rtl="0" eaLnBrk="1" latinLnBrk="0" hangingPunct="1">
        <a:spcBef>
          <a:spcPts val="27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88729" indent="-194785" algn="l" rtl="0" eaLnBrk="1" latinLnBrk="0" hangingPunct="1">
        <a:spcBef>
          <a:spcPts val="27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86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739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6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47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34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95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do.lubw.baden-wuerttemberg.de/public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4" y="4719624"/>
            <a:ext cx="1451769" cy="2023371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8059" y="399594"/>
            <a:ext cx="8453835" cy="229070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92D050"/>
                </a:solidFill>
              </a:rPr>
              <a:t>Landschaftspflegerichtlinie</a:t>
            </a:r>
            <a:endParaRPr lang="de-DE" sz="3600" dirty="0">
              <a:solidFill>
                <a:srgbClr val="92D050"/>
              </a:solidFill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528534" y="3320679"/>
            <a:ext cx="8453835" cy="1450060"/>
          </a:xfrm>
        </p:spPr>
        <p:txBody>
          <a:bodyPr/>
          <a:lstStyle/>
          <a:p>
            <a:r>
              <a:rPr lang="de-DE" dirty="0" smtClean="0"/>
              <a:t>Förderung nach Landschaftspflegerichtlinie 2015 -LPR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 smtClean="0"/>
              <a:t>10. Juli 2017</a:t>
            </a:r>
            <a:endParaRPr lang="de-DE" sz="12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de-DE" dirty="0" smtClean="0">
                <a:latin typeface="Univers LT Std 55"/>
                <a:cs typeface="Univers LT Std 55"/>
              </a:rPr>
              <a:t>Landschaftserhaltungsverband </a:t>
            </a:r>
            <a:r>
              <a:rPr lang="de-DE" dirty="0">
                <a:latin typeface="Univers LT Std 55"/>
                <a:cs typeface="Univers LT Std 55"/>
              </a:rPr>
              <a:t>Landkreis</a:t>
            </a:r>
            <a:r>
              <a:rPr lang="de-DE" dirty="0" smtClean="0">
                <a:latin typeface="Univers LT Std 55"/>
                <a:cs typeface="Univers LT Std 55"/>
              </a:rPr>
              <a:t> Esslingen e.V. – Pulverwiesen 11 – 73726 Esslingen am Neckar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7A3BB-CB15-DF4C-AE4B-ACCA7F0682C3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95" y="5608734"/>
            <a:ext cx="3034284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A </a:t>
            </a:r>
            <a:endParaRPr lang="de-DE" sz="2400" dirty="0"/>
          </a:p>
          <a:p>
            <a:r>
              <a:rPr lang="de-DE" sz="2000" dirty="0" smtClean="0"/>
              <a:t>unterschiedliche Maßnahmen möglich, die im Bezug auf Steigerung der Biodiversität positive Auswirkungen haben</a:t>
            </a:r>
          </a:p>
          <a:p>
            <a:endParaRPr lang="de-DE" sz="2000" dirty="0" smtClean="0"/>
          </a:p>
          <a:p>
            <a:r>
              <a:rPr lang="de-DE" sz="2000" dirty="0" smtClean="0"/>
              <a:t>z.B.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Rotierende Blühbrachen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Mehrjährige Blühbrachen oder –streifen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Anlage von Feldrainen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Lichtäcker mit Getreide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Extensive Ackerbewirtschaftung zur Förderung der Ackerwildkräuter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Acker mit Stoppelbrache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Lerchenfenster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Extensive </a:t>
            </a:r>
            <a:r>
              <a:rPr lang="de-DE" sz="2000" dirty="0" err="1" smtClean="0"/>
              <a:t>Gründlandbewirtschaftung</a:t>
            </a:r>
            <a:r>
              <a:rPr lang="de-DE" sz="2000" dirty="0" smtClean="0"/>
              <a:t> (mit Altgrasbeständen)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94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399950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A </a:t>
            </a:r>
            <a:endParaRPr lang="de-DE" sz="2400" dirty="0"/>
          </a:p>
          <a:p>
            <a:r>
              <a:rPr lang="de-DE" sz="2000" dirty="0" smtClean="0"/>
              <a:t>Fördersätze Allgemein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18546"/>
              </p:ext>
            </p:extLst>
          </p:nvPr>
        </p:nvGraphicFramePr>
        <p:xfrm>
          <a:off x="647964" y="2253897"/>
          <a:ext cx="8734161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8636"/>
                <a:gridCol w="229552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Maßnahme nach LPR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LPR Sätze / ha</a:t>
                      </a:r>
                      <a:endParaRPr lang="de-D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Extensive</a:t>
                      </a:r>
                      <a:r>
                        <a:rPr lang="de-DE" baseline="0" dirty="0" smtClean="0"/>
                        <a:t> Ackerbewirtschaftung ohne Anwendung PSM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Ohne N-Düngung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 smtClean="0"/>
                    </a:p>
                    <a:p>
                      <a:pPr algn="r"/>
                      <a:endParaRPr lang="de-DE" dirty="0" smtClean="0"/>
                    </a:p>
                    <a:p>
                      <a:pPr algn="r"/>
                      <a:r>
                        <a:rPr lang="de-DE" dirty="0" smtClean="0"/>
                        <a:t>590 €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Zusätzliche Maßnahme zum Schutz gefährdeter Arten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Bei hohem Mehraufwand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Bei geringem Mehraufwand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pPr algn="r"/>
                      <a:r>
                        <a:rPr lang="de-DE" dirty="0" smtClean="0"/>
                        <a:t>340 €</a:t>
                      </a:r>
                    </a:p>
                    <a:p>
                      <a:pPr algn="r"/>
                      <a:r>
                        <a:rPr lang="de-DE" dirty="0" smtClean="0"/>
                        <a:t>260 €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Weitere Zulagen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 smtClean="0"/>
                        <a:t>Bonität</a:t>
                      </a:r>
                      <a:r>
                        <a:rPr lang="de-DE" baseline="0" dirty="0" smtClean="0"/>
                        <a:t> bei Ackerzahl &gt;60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baseline="0" dirty="0" smtClean="0"/>
                        <a:t>Als Randstreifen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  <a:p>
                      <a:pPr algn="r"/>
                      <a:r>
                        <a:rPr lang="de-DE" dirty="0" smtClean="0"/>
                        <a:t>150 €</a:t>
                      </a:r>
                    </a:p>
                    <a:p>
                      <a:pPr algn="r"/>
                      <a:r>
                        <a:rPr lang="de-DE" dirty="0" smtClean="0"/>
                        <a:t>100 €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Summe:</a:t>
                      </a:r>
                      <a:r>
                        <a:rPr lang="de-DE" b="1" baseline="0" dirty="0" smtClean="0"/>
                        <a:t> 590 € bis 1180 €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5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A </a:t>
            </a:r>
            <a:endParaRPr lang="de-DE" sz="2400" dirty="0"/>
          </a:p>
          <a:p>
            <a:r>
              <a:rPr lang="de-DE" sz="2000" dirty="0" smtClean="0"/>
              <a:t>Maßnahmenbeispiel: rotierende Blühbrache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Flache Aussaat spezielle Blühmischung auf </a:t>
            </a:r>
            <a:r>
              <a:rPr lang="de-DE" sz="2000" dirty="0" err="1" smtClean="0"/>
              <a:t>Brachefläche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Im Folgejahr Winterruhe bis 1. März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Ab 01. März – 01. Mai Mulchen, Grubbern und </a:t>
            </a:r>
            <a:r>
              <a:rPr lang="de-DE" sz="2000" dirty="0" err="1" smtClean="0"/>
              <a:t>Neuansaat</a:t>
            </a:r>
            <a:r>
              <a:rPr lang="de-DE" sz="2000" dirty="0" smtClean="0"/>
              <a:t> auf Hälfte der Fläche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Schröpfschnitt bei Problemunkräutern nach Absprache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Mindestfläche 0,1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 smtClean="0"/>
              <a:t>	LPR Vergütung: 930 €/ha und Jahr + bis zu 150 € Bonitätszuschlag +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Zuschuss für Saatgut</a:t>
            </a:r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647700" y="5086350"/>
            <a:ext cx="74295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3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A </a:t>
            </a:r>
            <a:endParaRPr lang="de-DE" sz="2400" dirty="0"/>
          </a:p>
          <a:p>
            <a:r>
              <a:rPr lang="de-DE" sz="2000" dirty="0" smtClean="0"/>
              <a:t>Ablauf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Erstkontakt und Kurzinformationen mit Landwirt z.B. über Jagdpächter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Bei Interesse des Landwirts, Verweis an Landschaftserhaltungsverband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Intensive Beratung und Abstimmung der Landwirte durch LEV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Maßnahme muss sinnvoll sein (Ziel des Natur- und Artenschutzes)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Maßnahme muss in Betriebsablauf des Landwirts passen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Frist Vertragsabschluss: 15. März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 smtClean="0"/>
              <a:t>	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34644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390425"/>
            <a:ext cx="9007501" cy="4973258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Landschaftspflegerichtlinie Teil B</a:t>
            </a:r>
          </a:p>
          <a:p>
            <a:r>
              <a:rPr lang="de-DE" sz="2400" dirty="0" smtClean="0"/>
              <a:t>Arten- und Biotopschutz</a:t>
            </a:r>
          </a:p>
          <a:p>
            <a:endParaRPr lang="de-DE" sz="2400" dirty="0" smtClean="0"/>
          </a:p>
          <a:p>
            <a:r>
              <a:rPr lang="de-DE" sz="2400" dirty="0" smtClean="0"/>
              <a:t>Zweck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Artenschutz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Biotopgestaltung und -</a:t>
            </a:r>
            <a:r>
              <a:rPr lang="de-DE" sz="2000" dirty="0" err="1" smtClean="0"/>
              <a:t>neuanlage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Biotop- und Landschaftspflege</a:t>
            </a:r>
          </a:p>
          <a:p>
            <a:r>
              <a:rPr lang="de-DE" sz="2400" dirty="0" smtClean="0"/>
              <a:t>Zuwendung (Auftragsverfahren): </a:t>
            </a:r>
            <a:r>
              <a:rPr lang="de-DE" sz="2000" dirty="0" smtClean="0"/>
              <a:t>Förderung 100%</a:t>
            </a:r>
          </a:p>
          <a:p>
            <a:r>
              <a:rPr lang="de-DE" sz="2400" dirty="0" smtClean="0"/>
              <a:t>Zuwendung (Antragsverfahren)</a:t>
            </a:r>
            <a:r>
              <a:rPr lang="de-DE" sz="2000" dirty="0" smtClean="0"/>
              <a:t>: </a:t>
            </a:r>
          </a:p>
          <a:p>
            <a:r>
              <a:rPr lang="de-DE" sz="2000" dirty="0" smtClean="0"/>
              <a:t>100% bei flächenbezogenen Maßnahmen,</a:t>
            </a:r>
          </a:p>
          <a:p>
            <a:r>
              <a:rPr lang="de-DE" sz="2000" dirty="0" smtClean="0"/>
              <a:t>Ansonsten 50 % - 90 %</a:t>
            </a:r>
          </a:p>
          <a:p>
            <a:r>
              <a:rPr lang="de-DE" sz="2000" dirty="0" smtClean="0"/>
              <a:t>(Vereine 30 % bis 70 %)</a:t>
            </a:r>
          </a:p>
          <a:p>
            <a:r>
              <a:rPr lang="de-DE" sz="2000" dirty="0" smtClean="0"/>
              <a:t>Grundlage Kalkulation sind Maschinenringsätze (Maschinenarbeit 70 %; Handarbeit Ehrenamtliche 30 %)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25749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389412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B - Arten- und Biotopschutz</a:t>
            </a:r>
          </a:p>
          <a:p>
            <a:r>
              <a:rPr lang="de-DE" sz="2000" dirty="0" smtClean="0"/>
              <a:t>Fallbeispiel 1 Heckenpflege Privatperson</a:t>
            </a:r>
          </a:p>
          <a:p>
            <a:r>
              <a:rPr lang="de-DE" sz="2000" dirty="0" smtClean="0"/>
              <a:t>Grundlage Kalkulation: Maschinenringsätze</a:t>
            </a:r>
          </a:p>
          <a:p>
            <a:endParaRPr lang="de-DE" sz="2000" dirty="0" smtClean="0"/>
          </a:p>
          <a:p>
            <a:r>
              <a:rPr lang="de-DE" sz="2000" dirty="0" smtClean="0"/>
              <a:t>Maßnahme: Heckenpflege (Hecke abschnittsweise auf den Stock setzten)</a:t>
            </a:r>
          </a:p>
          <a:p>
            <a:r>
              <a:rPr lang="de-DE" sz="2000" dirty="0" smtClean="0"/>
              <a:t>Allrad-Schlepper 49-59 </a:t>
            </a:r>
            <a:r>
              <a:rPr lang="de-DE" sz="2000" dirty="0" err="1" smtClean="0"/>
              <a:t>kw</a:t>
            </a:r>
            <a:r>
              <a:rPr lang="de-DE" sz="2000" dirty="0" smtClean="0"/>
              <a:t>	10 Stunden	35,85 €		 358,50 €</a:t>
            </a:r>
          </a:p>
          <a:p>
            <a:r>
              <a:rPr lang="de-DE" sz="2000" dirty="0" smtClean="0"/>
              <a:t>Seilwinde mit Funksteuerung	10 Stunden	13,20 €		 132,00 €</a:t>
            </a:r>
          </a:p>
          <a:p>
            <a:r>
              <a:rPr lang="de-DE" sz="2000" dirty="0" smtClean="0"/>
              <a:t>Holzhacker angebaut		10 Stunden	49,65 €		 496,50 €</a:t>
            </a:r>
          </a:p>
          <a:p>
            <a:r>
              <a:rPr lang="de-DE" sz="2000" dirty="0" smtClean="0"/>
              <a:t>Motorsäge mit Bedienperson	20 Stunden	36,40 €		 728,00 €</a:t>
            </a:r>
          </a:p>
          <a:p>
            <a:r>
              <a:rPr lang="de-DE" sz="2000" dirty="0" smtClean="0"/>
              <a:t>Arbeitskraft			20 Stunden	26,00 €		 520,00 €</a:t>
            </a:r>
          </a:p>
          <a:p>
            <a:r>
              <a:rPr lang="de-DE" sz="2000" dirty="0" smtClean="0"/>
              <a:t>								</a:t>
            </a:r>
            <a:r>
              <a:rPr lang="de-DE" sz="2000" b="1" dirty="0" smtClean="0"/>
              <a:t>2235,00 €</a:t>
            </a:r>
          </a:p>
          <a:p>
            <a:r>
              <a:rPr lang="de-DE" sz="2000" i="1" dirty="0" smtClean="0"/>
              <a:t>Davon 70 %</a:t>
            </a:r>
            <a:r>
              <a:rPr lang="de-DE" sz="2000" dirty="0" smtClean="0"/>
              <a:t>							1564,50 €</a:t>
            </a:r>
          </a:p>
          <a:p>
            <a:r>
              <a:rPr lang="de-DE" sz="2000" b="1" dirty="0" smtClean="0"/>
              <a:t>Auszahlung:							</a:t>
            </a:r>
            <a:r>
              <a:rPr lang="de-DE" sz="2000" b="1" u="sng" dirty="0" smtClean="0"/>
              <a:t>1564,50 €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7029450" y="5657850"/>
            <a:ext cx="7810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0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389412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B - Arten- und Biotopschutz</a:t>
            </a:r>
          </a:p>
          <a:p>
            <a:r>
              <a:rPr lang="de-DE" sz="2400" dirty="0" smtClean="0"/>
              <a:t>Fallbeispiel 2 </a:t>
            </a:r>
            <a:r>
              <a:rPr lang="de-DE" sz="2400" dirty="0" err="1" smtClean="0"/>
              <a:t>Zielart</a:t>
            </a:r>
            <a:r>
              <a:rPr lang="de-DE" sz="2400" dirty="0" smtClean="0"/>
              <a:t> Rebhuhn</a:t>
            </a:r>
          </a:p>
          <a:p>
            <a:endParaRPr lang="de-DE" sz="2000" dirty="0" smtClean="0"/>
          </a:p>
          <a:p>
            <a:r>
              <a:rPr lang="de-DE" sz="2000" dirty="0" smtClean="0"/>
              <a:t>Maßnahmen:</a:t>
            </a:r>
          </a:p>
          <a:p>
            <a:r>
              <a:rPr lang="de-DE" sz="2000" dirty="0" smtClean="0"/>
              <a:t>Beibehaltung einer extensiven Ackerbewirtschaftung ohne Stickstoffdüngung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					590,00 €/ha</a:t>
            </a:r>
          </a:p>
          <a:p>
            <a:r>
              <a:rPr lang="de-DE" sz="2000" dirty="0" smtClean="0"/>
              <a:t>Zulagen Ackerbewirtschaftung </a:t>
            </a:r>
            <a:r>
              <a:rPr lang="de-DE" sz="2000" dirty="0" err="1" smtClean="0"/>
              <a:t>zusätzl</a:t>
            </a:r>
            <a:r>
              <a:rPr lang="de-DE" sz="2000" dirty="0" smtClean="0"/>
              <a:t>. Maßnahmen zum Schutz gefährdeter Arten bei hohem Arbeits- und Beratungsaufwand			340,00 </a:t>
            </a:r>
            <a:r>
              <a:rPr lang="de-DE" sz="2000" dirty="0"/>
              <a:t>€/</a:t>
            </a:r>
            <a:r>
              <a:rPr lang="de-DE" sz="2000" dirty="0" smtClean="0"/>
              <a:t>ha</a:t>
            </a:r>
          </a:p>
          <a:p>
            <a:endParaRPr lang="de-DE" sz="2000" dirty="0"/>
          </a:p>
          <a:p>
            <a:r>
              <a:rPr lang="de-DE" sz="2000" dirty="0" smtClean="0"/>
              <a:t>Förderung 100 %	</a:t>
            </a:r>
            <a:r>
              <a:rPr lang="de-DE" sz="2000" b="1" dirty="0" smtClean="0"/>
              <a:t>Auszahlung				930,00 €/ha</a:t>
            </a:r>
            <a:r>
              <a:rPr lang="de-DE" sz="2000" dirty="0" smtClean="0"/>
              <a:t>		</a:t>
            </a:r>
          </a:p>
          <a:p>
            <a:r>
              <a:rPr lang="de-DE" sz="2000" dirty="0" smtClean="0"/>
              <a:t>Es erfolgt alle 2 Jahre Bodenbearbeitung und Einsaat.</a:t>
            </a:r>
          </a:p>
          <a:p>
            <a:r>
              <a:rPr lang="de-DE" sz="2000" dirty="0" smtClean="0"/>
              <a:t>								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7000875" y="3286125"/>
            <a:ext cx="7810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7048500" y="4657725"/>
            <a:ext cx="7810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7000875" y="3962400"/>
            <a:ext cx="78105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</a:t>
            </a:r>
            <a:r>
              <a:rPr lang="de-DE" sz="2400" dirty="0" err="1"/>
              <a:t>Landschaftspflegerichtlinie</a:t>
            </a:r>
            <a:r>
              <a:rPr lang="de-DE" sz="2400" dirty="0"/>
              <a:t> Teil B </a:t>
            </a:r>
            <a:r>
              <a:rPr lang="de-DE" sz="2000" dirty="0" smtClean="0"/>
              <a:t>Ablauf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Bei Bedarf Kontaktaufnahme mit Landschaftserhaltungsverband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Prüfung Förderfähigkeit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Festlegung naturschutzfachliches Ziel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Prüfung Eigentumsverhältnisse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Suche Antragsteller oder Auftragnehmer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Kalkulation Maßnahme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Frist Antragsbearbeitung: 15. November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 smtClean="0"/>
              <a:t>	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25934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389412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Förderungen des Landkreises Esslingen</a:t>
            </a:r>
          </a:p>
          <a:p>
            <a:r>
              <a:rPr lang="de-DE" sz="2000" dirty="0" smtClean="0"/>
              <a:t>Instandsetzung </a:t>
            </a:r>
            <a:r>
              <a:rPr lang="de-DE" sz="2000" dirty="0"/>
              <a:t>von </a:t>
            </a:r>
            <a:r>
              <a:rPr lang="de-DE" sz="2000" dirty="0" smtClean="0"/>
              <a:t>Trockenmauern im Außenbereich</a:t>
            </a:r>
          </a:p>
          <a:p>
            <a:endParaRPr lang="de-DE" sz="2000" dirty="0" smtClean="0"/>
          </a:p>
          <a:p>
            <a:r>
              <a:rPr lang="de-DE" sz="2000" dirty="0" smtClean="0"/>
              <a:t>Pauschaler Grundfördersatz		100,00 € / m²  </a:t>
            </a:r>
            <a:r>
              <a:rPr lang="de-DE" sz="2000" dirty="0" err="1" smtClean="0"/>
              <a:t>Ansichtfläche</a:t>
            </a:r>
            <a:endParaRPr lang="de-DE" sz="2000" dirty="0" smtClean="0"/>
          </a:p>
          <a:p>
            <a:r>
              <a:rPr lang="de-DE" sz="2000" dirty="0" smtClean="0"/>
              <a:t>Zuschlag bei erhöhter Aufwand		  50,00 € / m² Ansichtsfläche</a:t>
            </a:r>
          </a:p>
          <a:p>
            <a:r>
              <a:rPr lang="de-DE" sz="2000" dirty="0" smtClean="0"/>
              <a:t>Zuschlag Mauer über 2 m Höhe		  50,00 € / m² Ansichtsfläche	</a:t>
            </a:r>
            <a:endParaRPr lang="de-DE" sz="2000" dirty="0"/>
          </a:p>
          <a:p>
            <a:endParaRPr lang="de-DE" sz="2000" dirty="0" smtClean="0"/>
          </a:p>
          <a:p>
            <a:r>
              <a:rPr lang="de-DE" sz="2400" dirty="0" smtClean="0"/>
              <a:t>Umweltstiftung Stuttgarter Hofbräu</a:t>
            </a:r>
          </a:p>
          <a:p>
            <a:r>
              <a:rPr lang="de-DE" sz="2000" dirty="0" smtClean="0"/>
              <a:t>Naturschutzvereine </a:t>
            </a:r>
            <a:r>
              <a:rPr lang="de-DE" sz="2000" smtClean="0"/>
              <a:t>und Gerätschaften</a:t>
            </a:r>
          </a:p>
          <a:p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Kauf von Arbeitsgeräten zur Landschafts- und Biotoppflege</a:t>
            </a:r>
          </a:p>
          <a:p>
            <a:r>
              <a:rPr lang="de-DE" sz="2000" dirty="0" smtClean="0"/>
              <a:t>								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25998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(LPR) </a:t>
            </a:r>
          </a:p>
          <a:p>
            <a:r>
              <a:rPr lang="de-DE" sz="2400" dirty="0" smtClean="0"/>
              <a:t>Zuwendungsziel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Grundlage der Förderung von </a:t>
            </a:r>
            <a:r>
              <a:rPr lang="de-DE" sz="2000" b="1" dirty="0" smtClean="0"/>
              <a:t>Maßnahmen des Naturschutzes</a:t>
            </a:r>
            <a:r>
              <a:rPr lang="de-DE" sz="2000" dirty="0" smtClean="0"/>
              <a:t>, der </a:t>
            </a:r>
            <a:r>
              <a:rPr lang="de-DE" sz="2000" b="1" dirty="0" smtClean="0"/>
              <a:t>Landschaftspflege</a:t>
            </a:r>
            <a:r>
              <a:rPr lang="de-DE" sz="2000" dirty="0" smtClean="0"/>
              <a:t> und </a:t>
            </a:r>
            <a:r>
              <a:rPr lang="de-DE" sz="2000" b="1" dirty="0" smtClean="0"/>
              <a:t>der Landeskultur gemäß §5 des Naturschutzgesetztes.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13516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Fördervoraussetzung: räumliche oder fachliche Kulisse, z.B.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Naturschutzgebiet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Flächenhaftes Naturdenkmal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Natura 2000 Gebiet (FFH- oder Vogelschutzgebiet)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Gesetzlich geschütztes Biotop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smtClean="0"/>
              <a:t>Innerhalb einer Biotopvernetzungskonzeption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Projektgebieten für Landschafts- und Biotoppflege zum Erhalt von Lebensräumen und 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Umsetzung des Artenschutzprogramms ASP, Arten- und </a:t>
            </a:r>
            <a:r>
              <a:rPr lang="de-DE" sz="2000" dirty="0" err="1" smtClean="0"/>
              <a:t>Biotophilfskonzept</a:t>
            </a:r>
            <a:r>
              <a:rPr lang="de-DE" sz="2000" dirty="0" smtClean="0"/>
              <a:t> oder Zielartenkonzeptes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33085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Wo erhält man Auskünfte über den Schutzstatus einer Fläche?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Auf der Webseite der LUBW (Landesanstalt für Umwelt Baden-Württemberg), Daten und Kartendienst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hlinkClick r:id="rId3"/>
              </a:rPr>
              <a:t>https://udo.lubw.baden-wuerttemberg.de/public</a:t>
            </a:r>
            <a:r>
              <a:rPr lang="de-DE" sz="2000" dirty="0" smtClean="0">
                <a:hlinkClick r:id="rId3"/>
              </a:rPr>
              <a:t>/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Kartenansicht mit Luftbild, </a:t>
            </a:r>
            <a:r>
              <a:rPr lang="de-DE" sz="2000" dirty="0" err="1" smtClean="0"/>
              <a:t>flurstücksgenau</a:t>
            </a:r>
            <a:r>
              <a:rPr lang="de-DE" sz="2000" dirty="0" smtClean="0"/>
              <a:t> (mit </a:t>
            </a:r>
            <a:r>
              <a:rPr lang="de-DE" sz="2000" dirty="0" err="1" smtClean="0"/>
              <a:t>Flurstücksnummern</a:t>
            </a:r>
            <a:r>
              <a:rPr lang="de-DE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Auswertungs- und Möglichkeit zum Ausdruck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Außer Schutzgebiete viele weitere Umweltthemen in der Kartenansicht darstellbar z.B. Biotopverbund, Generalwildwegeplan, FFH-Mähwiesen, Landschaftszerschneidung und Siedlungsentwicklung 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4140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227487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LUBW Daten- und Kartendienst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6" y="1647275"/>
            <a:ext cx="8979050" cy="45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227487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LUBW Daten- und Kartendienst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6" y="1647275"/>
            <a:ext cx="9007024" cy="45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227487"/>
            <a:ext cx="9007501" cy="547058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LUBW Daten- und Kartendienst - Liegenschaftskataster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6" y="1685376"/>
            <a:ext cx="9007024" cy="44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Weitere Fördervoraussetzungen</a:t>
            </a:r>
          </a:p>
          <a:p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Unternehmernummer beim Amt für Landwirtschaft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 smtClean="0"/>
              <a:t>Darf nicht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bereits anderweitig gefördert werden z.B. FAKT (Förderprogramm für Agrarumwelt, Klimaschutz und </a:t>
            </a:r>
            <a:r>
              <a:rPr lang="de-DE" sz="2000" dirty="0" err="1" smtClean="0"/>
              <a:t>Tierwohl</a:t>
            </a:r>
            <a:r>
              <a:rPr lang="de-DE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Wechsel von FAKT nach LPR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LPR geförderte Flächen können nicht als ÖVF Flächen innerhalt des </a:t>
            </a:r>
            <a:r>
              <a:rPr lang="de-DE" sz="2000" dirty="0" err="1" smtClean="0"/>
              <a:t>Greenings</a:t>
            </a:r>
            <a:r>
              <a:rPr lang="de-DE" sz="2000" dirty="0" smtClean="0"/>
              <a:t> angerechnet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eine  Ausgleichs- und Ersatzmaßnahme sein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mit der Maßnahme vor Bewilligung oder Vertragsabschluss begonnen werden</a:t>
            </a: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37437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69874" y="1676175"/>
            <a:ext cx="9007501" cy="497325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Landschaftspflegerichtlinie Teil A - Allgemein</a:t>
            </a:r>
          </a:p>
          <a:p>
            <a:r>
              <a:rPr lang="de-DE" sz="2000" dirty="0" smtClean="0"/>
              <a:t>Extensive Bewirtschaftung und Pflege von Flächen</a:t>
            </a:r>
          </a:p>
          <a:p>
            <a:endParaRPr lang="de-DE" sz="2400" dirty="0" smtClean="0"/>
          </a:p>
          <a:p>
            <a:r>
              <a:rPr lang="de-DE" sz="2400" dirty="0" smtClean="0"/>
              <a:t>Zweck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Extensivierung landwirtschaftlicher genutzter Flächen (Bruttoflächen)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Bewirtschaftungsverzicht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Wiederaufnahme, Beibehaltung, pflegende Bewirtschaftung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Pflege, Entwicklung nicht landwirtschaftlich genutzter Flächen</a:t>
            </a:r>
          </a:p>
          <a:p>
            <a:r>
              <a:rPr lang="de-DE" sz="2400" dirty="0" smtClean="0"/>
              <a:t>Vertragslaufzeit</a:t>
            </a:r>
            <a:r>
              <a:rPr lang="de-DE" sz="2000" dirty="0" smtClean="0"/>
              <a:t>: 5 Jahre</a:t>
            </a:r>
          </a:p>
          <a:p>
            <a:r>
              <a:rPr lang="de-DE" sz="2400" dirty="0" smtClean="0"/>
              <a:t>Zuwendung</a:t>
            </a:r>
            <a:r>
              <a:rPr lang="de-DE" sz="2000" dirty="0" smtClean="0"/>
              <a:t>: 100%</a:t>
            </a:r>
          </a:p>
          <a:p>
            <a:r>
              <a:rPr lang="de-DE" sz="2400" dirty="0" smtClean="0"/>
              <a:t>Auszahlung: </a:t>
            </a:r>
            <a:r>
              <a:rPr lang="de-DE" sz="2000" dirty="0" smtClean="0"/>
              <a:t>über Gemeinsamen Antrag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Landschaftserhaltungsverband</a:t>
            </a:r>
            <a:br>
              <a:rPr lang="de-DE" dirty="0" smtClean="0">
                <a:solidFill>
                  <a:srgbClr val="92D050"/>
                </a:solidFill>
              </a:rPr>
            </a:br>
            <a:r>
              <a:rPr lang="de-DE" sz="1800" dirty="0" smtClean="0">
                <a:solidFill>
                  <a:srgbClr val="92D050"/>
                </a:solidFill>
              </a:rPr>
              <a:t>Landkreis Esslingen e.V.</a:t>
            </a:r>
            <a:endParaRPr lang="de-DE" sz="1800" dirty="0">
              <a:solidFill>
                <a:srgbClr val="92D050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36400" y="6326923"/>
            <a:ext cx="9241141" cy="377972"/>
          </a:xfrm>
        </p:spPr>
        <p:txBody>
          <a:bodyPr/>
          <a:lstStyle/>
          <a:p>
            <a:pPr algn="ctr"/>
            <a:r>
              <a:rPr lang="de-DE" sz="1100" dirty="0">
                <a:solidFill>
                  <a:schemeClr val="bg2">
                    <a:shade val="50000"/>
                  </a:schemeClr>
                </a:solidFill>
                <a:latin typeface="Univers LT Std 55"/>
                <a:cs typeface="Univers LT Std 55"/>
              </a:rPr>
              <a:t>Landschaftserhaltungsverband Landkreis Esslingen e.V. – Pulverwiesen 11 – 73726 Esslingen am Neckar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186369" y="0"/>
            <a:ext cx="2486422" cy="377972"/>
          </a:xfrm>
        </p:spPr>
        <p:txBody>
          <a:bodyPr/>
          <a:lstStyle/>
          <a:p>
            <a:r>
              <a:rPr lang="de-DE" sz="1200" dirty="0"/>
              <a:t>10. Juli 2017</a:t>
            </a:r>
          </a:p>
        </p:txBody>
      </p:sp>
    </p:spTree>
    <p:extLst>
      <p:ext uri="{BB962C8B-B14F-4D97-AF65-F5344CB8AC3E}">
        <p14:creationId xmlns:p14="http://schemas.microsoft.com/office/powerpoint/2010/main" val="34107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951</Words>
  <Application>Microsoft Office PowerPoint</Application>
  <PresentationFormat>Benutzerdefiniert</PresentationFormat>
  <Paragraphs>241</Paragraphs>
  <Slides>18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Ganymed</vt:lpstr>
      <vt:lpstr>Landschaftspflegerichtlinie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  <vt:lpstr>Landschaftserhaltungsverband Landkreis Esslingen e.V.</vt:lpstr>
    </vt:vector>
  </TitlesOfParts>
  <Company>LRA Esslingen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Hiller Uwe</dc:creator>
  <cp:lastModifiedBy>Hiller Uwe</cp:lastModifiedBy>
  <cp:revision>210</cp:revision>
  <cp:lastPrinted>2018-06-20T09:39:49Z</cp:lastPrinted>
  <dcterms:created xsi:type="dcterms:W3CDTF">2017-04-25T13:05:00Z</dcterms:created>
  <dcterms:modified xsi:type="dcterms:W3CDTF">2018-07-31T10:39:04Z</dcterms:modified>
</cp:coreProperties>
</file>